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50"/>
  </p:notesMasterIdLst>
  <p:sldIdLst>
    <p:sldId id="256"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301" r:id="rId36"/>
    <p:sldId id="300" r:id="rId37"/>
    <p:sldId id="289" r:id="rId38"/>
    <p:sldId id="291" r:id="rId39"/>
    <p:sldId id="292" r:id="rId40"/>
    <p:sldId id="299" r:id="rId41"/>
    <p:sldId id="298" r:id="rId42"/>
    <p:sldId id="297" r:id="rId43"/>
    <p:sldId id="296" r:id="rId44"/>
    <p:sldId id="295" r:id="rId45"/>
    <p:sldId id="294" r:id="rId46"/>
    <p:sldId id="293" r:id="rId47"/>
    <p:sldId id="303"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5F3484-F176-40E5-BA8E-D135535D170B}" v="1543" dt="2022-12-12T20:30:39.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1.xml" Id="rId13" /><Relationship Type="http://schemas.openxmlformats.org/officeDocument/2006/relationships/slide" Target="slides/slide16.xml" Id="rId18" /><Relationship Type="http://schemas.openxmlformats.org/officeDocument/2006/relationships/slide" Target="slides/slide24.xml" Id="rId26" /><Relationship Type="http://schemas.openxmlformats.org/officeDocument/2006/relationships/slide" Target="slides/slide37.xml" Id="rId39" /><Relationship Type="http://schemas.openxmlformats.org/officeDocument/2006/relationships/slide" Target="slides/slide19.xml" Id="rId21" /><Relationship Type="http://schemas.openxmlformats.org/officeDocument/2006/relationships/slide" Target="slides/slide32.xml" Id="rId34" /><Relationship Type="http://schemas.openxmlformats.org/officeDocument/2006/relationships/slide" Target="slides/slide40.xml" Id="rId42" /><Relationship Type="http://schemas.openxmlformats.org/officeDocument/2006/relationships/slide" Target="slides/slide45.xml" Id="rId47" /><Relationship Type="http://schemas.openxmlformats.org/officeDocument/2006/relationships/notesMaster" Target="notesMasters/notesMaster1.xml" Id="rId50" /><Relationship Type="http://schemas.openxmlformats.org/officeDocument/2006/relationships/slide" Target="slides/slide5.xml" Id="rId7" /><Relationship Type="http://schemas.openxmlformats.org/officeDocument/2006/relationships/slideMaster" Target="slideMasters/slideMaster2.xml" Id="rId2" /><Relationship Type="http://schemas.openxmlformats.org/officeDocument/2006/relationships/slide" Target="slides/slide14.xml" Id="rId16" /><Relationship Type="http://schemas.openxmlformats.org/officeDocument/2006/relationships/slide" Target="slides/slide27.xml" Id="rId29" /><Relationship Type="http://schemas.openxmlformats.org/officeDocument/2006/relationships/slide" Target="slides/slide9.xml" Id="rId11" /><Relationship Type="http://schemas.openxmlformats.org/officeDocument/2006/relationships/slide" Target="slides/slide22.xml" Id="rId24" /><Relationship Type="http://schemas.openxmlformats.org/officeDocument/2006/relationships/slide" Target="slides/slide30.xml" Id="rId32" /><Relationship Type="http://schemas.openxmlformats.org/officeDocument/2006/relationships/slide" Target="slides/slide35.xml" Id="rId37" /><Relationship Type="http://schemas.openxmlformats.org/officeDocument/2006/relationships/slide" Target="slides/slide38.xml" Id="rId40" /><Relationship Type="http://schemas.openxmlformats.org/officeDocument/2006/relationships/slide" Target="slides/slide43.xml" Id="rId45" /><Relationship Type="http://schemas.openxmlformats.org/officeDocument/2006/relationships/theme" Target="theme/theme1.xml" Id="rId53" /><Relationship Type="http://schemas.openxmlformats.org/officeDocument/2006/relationships/slide" Target="slides/slide3.xml" Id="rId5" /><Relationship Type="http://schemas.openxmlformats.org/officeDocument/2006/relationships/slide" Target="slides/slide8.xml" Id="rId10" /><Relationship Type="http://schemas.openxmlformats.org/officeDocument/2006/relationships/slide" Target="slides/slide17.xml" Id="rId19" /><Relationship Type="http://schemas.openxmlformats.org/officeDocument/2006/relationships/slide" Target="slides/slide29.xml" Id="rId31" /><Relationship Type="http://schemas.openxmlformats.org/officeDocument/2006/relationships/slide" Target="slides/slide42.xml" Id="rId44" /><Relationship Type="http://schemas.openxmlformats.org/officeDocument/2006/relationships/viewProps" Target="viewProps.xml" Id="rId52" /><Relationship Type="http://schemas.openxmlformats.org/officeDocument/2006/relationships/slide" Target="slides/slide2.xml" Id="rId4" /><Relationship Type="http://schemas.openxmlformats.org/officeDocument/2006/relationships/slide" Target="slides/slide7.xml" Id="rId9" /><Relationship Type="http://schemas.openxmlformats.org/officeDocument/2006/relationships/slide" Target="slides/slide12.xml" Id="rId14" /><Relationship Type="http://schemas.openxmlformats.org/officeDocument/2006/relationships/slide" Target="slides/slide20.xml" Id="rId22" /><Relationship Type="http://schemas.openxmlformats.org/officeDocument/2006/relationships/slide" Target="slides/slide25.xml" Id="rId27" /><Relationship Type="http://schemas.openxmlformats.org/officeDocument/2006/relationships/slide" Target="slides/slide28.xml" Id="rId30" /><Relationship Type="http://schemas.openxmlformats.org/officeDocument/2006/relationships/slide" Target="slides/slide33.xml" Id="rId35" /><Relationship Type="http://schemas.openxmlformats.org/officeDocument/2006/relationships/slide" Target="slides/slide41.xml" Id="rId43" /><Relationship Type="http://schemas.openxmlformats.org/officeDocument/2006/relationships/slide" Target="slides/slide46.xml" Id="rId48" /><Relationship Type="http://schemas.microsoft.com/office/2015/10/relationships/revisionInfo" Target="revisionInfo.xml" Id="rId56" /><Relationship Type="http://schemas.openxmlformats.org/officeDocument/2006/relationships/slide" Target="slides/slide6.xml" Id="rId8" /><Relationship Type="http://schemas.openxmlformats.org/officeDocument/2006/relationships/presProps" Target="presProps.xml" Id="rId51" /><Relationship Type="http://schemas.openxmlformats.org/officeDocument/2006/relationships/slide" Target="slides/slide1.xml" Id="rId3" /><Relationship Type="http://schemas.openxmlformats.org/officeDocument/2006/relationships/slide" Target="slides/slide10.xml" Id="rId12" /><Relationship Type="http://schemas.openxmlformats.org/officeDocument/2006/relationships/slide" Target="slides/slide15.xml" Id="rId17" /><Relationship Type="http://schemas.openxmlformats.org/officeDocument/2006/relationships/slide" Target="slides/slide23.xml" Id="rId25" /><Relationship Type="http://schemas.openxmlformats.org/officeDocument/2006/relationships/slide" Target="slides/slide31.xml" Id="rId33" /><Relationship Type="http://schemas.openxmlformats.org/officeDocument/2006/relationships/slide" Target="slides/slide36.xml" Id="rId38" /><Relationship Type="http://schemas.openxmlformats.org/officeDocument/2006/relationships/slide" Target="slides/slide44.xml" Id="rId46" /><Relationship Type="http://schemas.openxmlformats.org/officeDocument/2006/relationships/slide" Target="slides/slide18.xml" Id="rId20" /><Relationship Type="http://schemas.openxmlformats.org/officeDocument/2006/relationships/slide" Target="slides/slide39.xml" Id="rId41" /><Relationship Type="http://schemas.openxmlformats.org/officeDocument/2006/relationships/tableStyles" Target="tableStyles.xml" Id="rId54" /><Relationship Type="http://schemas.openxmlformats.org/officeDocument/2006/relationships/slideMaster" Target="slideMasters/slideMaster1.xml" Id="rId1" /><Relationship Type="http://schemas.openxmlformats.org/officeDocument/2006/relationships/slide" Target="slides/slide4.xml" Id="rId6" /><Relationship Type="http://schemas.openxmlformats.org/officeDocument/2006/relationships/slide" Target="slides/slide13.xml" Id="rId15" /><Relationship Type="http://schemas.openxmlformats.org/officeDocument/2006/relationships/slide" Target="slides/slide21.xml" Id="rId23" /><Relationship Type="http://schemas.openxmlformats.org/officeDocument/2006/relationships/slide" Target="slides/slide26.xml" Id="rId28" /><Relationship Type="http://schemas.openxmlformats.org/officeDocument/2006/relationships/slide" Target="slides/slide34.xml" Id="rId36" /><Relationship Type="http://schemas.openxmlformats.org/officeDocument/2006/relationships/slide" Target="slides/slide47.xml" Id="rId49"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AB942-1233-4337-B378-BB62D4B80589}"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3FA3-8D84-4D5E-BA09-D40ABAE8886D}" type="slidenum">
              <a:rPr lang="en-US" smtClean="0"/>
              <a:t>‹#›</a:t>
            </a:fld>
            <a:endParaRPr lang="en-US"/>
          </a:p>
        </p:txBody>
      </p:sp>
    </p:spTree>
    <p:extLst>
      <p:ext uri="{BB962C8B-B14F-4D97-AF65-F5344CB8AC3E}">
        <p14:creationId xmlns:p14="http://schemas.microsoft.com/office/powerpoint/2010/main" val="269455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effectLst/>
                <a:latin typeface="Arial"/>
                <a:ea typeface="Arial" panose="020B0604020202020204" pitchFamily="34" charset="0"/>
                <a:cs typeface="Arial"/>
              </a:rPr>
              <a:t>With the help of the Internet, online news can be instantly spread around the world. Social media, such as Twitter and Facebook, has made it easy for people to read and share news online. Popularity of an article is usually determined by its number of readers, likes, or shares. </a:t>
            </a:r>
            <a:r>
              <a:rPr lang="en-US" sz="1800">
                <a:latin typeface="Arial"/>
                <a:ea typeface="Arial" panose="020B0604020202020204" pitchFamily="34" charset="0"/>
                <a:cs typeface="Arial"/>
              </a:rPr>
              <a:t>In our dataset, we use shares as the metric to measure popularity. In </a:t>
            </a:r>
            <a:r>
              <a:rPr lang="en-US" sz="1800">
                <a:effectLst/>
                <a:latin typeface="Arial"/>
                <a:ea typeface="Arial" panose="020B0604020202020204" pitchFamily="34" charset="0"/>
                <a:cs typeface="Arial"/>
              </a:rPr>
              <a:t>the online news industry, content providers or advertisers benefit greatly from the ability to accurately predict the popularity of content before it is published. Thus, it is interesting and meaningful to use machine learning techniques to predict the popularity of these articles. Popularity of news depends upon various features like usage of different keywords, relevance to a trending topic, perhaps even the day the article is published. It is necessary to know what makes one online news article more popular than another.</a:t>
            </a:r>
            <a:r>
              <a:rPr lang="en-US" sz="1800">
                <a:latin typeface="Arial"/>
                <a:ea typeface="Arial" panose="020B0604020202020204" pitchFamily="34" charset="0"/>
                <a:cs typeface="Arial"/>
              </a:rPr>
              <a:t> </a:t>
            </a:r>
            <a:endParaRPr lang="en-US" sz="1800">
              <a:effectLst/>
              <a:latin typeface="Arial"/>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Arial" panose="020B0604020202020204" pitchFamily="34" charset="0"/>
              </a:rPr>
              <a:t>Utility - As a preemptive approach, articles predicted to be unpopular can be enhanced to promote popularity by tweaking identified key features. This can greatly benefit </a:t>
            </a:r>
            <a:r>
              <a:rPr lang="en-US" sz="1800" b="0" i="0">
                <a:solidFill>
                  <a:srgbClr val="2E2E2E"/>
                </a:solidFill>
                <a:effectLst/>
                <a:latin typeface="NexusSerif"/>
              </a:rPr>
              <a:t>authors of articles, content providers, advertisers, and even politicians</a:t>
            </a:r>
            <a:endParaRPr lang="en-US" sz="1800">
              <a:effectLst/>
              <a:latin typeface="Arial" panose="020B0604020202020204" pitchFamily="34" charset="0"/>
              <a:ea typeface="Arial" panose="020B0604020202020204" pitchFamily="34" charset="0"/>
            </a:endParaRPr>
          </a:p>
          <a:p>
            <a:endParaRPr lang="en-US" b="0" i="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a:t>
            </a:fld>
            <a:endParaRPr lang="en-US"/>
          </a:p>
        </p:txBody>
      </p:sp>
    </p:spTree>
    <p:extLst>
      <p:ext uri="{BB962C8B-B14F-4D97-AF65-F5344CB8AC3E}">
        <p14:creationId xmlns:p14="http://schemas.microsoft.com/office/powerpoint/2010/main" val="41704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Majority of the number of words tend to be concentrated &lt; 2000. </a:t>
            </a:r>
            <a:r>
              <a:rPr lang="en-US" err="1"/>
              <a:t>Subsetting</a:t>
            </a:r>
            <a:r>
              <a:rPr lang="en-US"/>
              <a:t> and plotting this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15</a:t>
            </a:fld>
            <a:endParaRPr lang="en-US"/>
          </a:p>
        </p:txBody>
      </p:sp>
    </p:spTree>
    <p:extLst>
      <p:ext uri="{BB962C8B-B14F-4D97-AF65-F5344CB8AC3E}">
        <p14:creationId xmlns:p14="http://schemas.microsoft.com/office/powerpoint/2010/main" val="148732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I looked at the </a:t>
            </a:r>
            <a:r>
              <a:rPr lang="en-US" err="1">
                <a:cs typeface="Calibri"/>
              </a:rPr>
              <a:t>value_counts</a:t>
            </a:r>
            <a:r>
              <a:rPr lang="en-US">
                <a:cs typeface="Calibri"/>
              </a:rPr>
              <a:t> of this, I could see around 1180 articles with 0 in number of contents. This EDA was important in removing this erroneous rows. When I checked the actual links of the articles, there were words in them so these rows were incorrect. We used this in preprocessing</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16</a:t>
            </a:fld>
            <a:endParaRPr lang="en-US"/>
          </a:p>
        </p:txBody>
      </p:sp>
    </p:spTree>
    <p:extLst>
      <p:ext uri="{BB962C8B-B14F-4D97-AF65-F5344CB8AC3E}">
        <p14:creationId xmlns:p14="http://schemas.microsoft.com/office/powerpoint/2010/main" val="78118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plotting the relationship of these 2 features with number of shares, we wanted to see if there was a relationship between these 2 itself. So we plotted a scatter plot. </a:t>
            </a:r>
            <a:r>
              <a:rPr lang="en-US"/>
              <a:t>It seems like, except for a few outliers, Number of words in the content peak when the Number of words in the title are between 8-14 and they fall off gradually as it increases or decreases from this range.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17</a:t>
            </a:fld>
            <a:endParaRPr lang="en-US"/>
          </a:p>
        </p:txBody>
      </p:sp>
    </p:spTree>
    <p:extLst>
      <p:ext uri="{BB962C8B-B14F-4D97-AF65-F5344CB8AC3E}">
        <p14:creationId xmlns:p14="http://schemas.microsoft.com/office/powerpoint/2010/main" val="197171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a relationship plot. The unpopular line is not of that much interest as the number of shares for unpopular remain constant. But with poplar articles, we see a constant increase in shares when the title increases and there is a sharp rise between 15-20. But decreases sharply once it is crossed.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18</a:t>
            </a:fld>
            <a:endParaRPr lang="en-US"/>
          </a:p>
        </p:txBody>
      </p:sp>
    </p:spTree>
    <p:extLst>
      <p:ext uri="{BB962C8B-B14F-4D97-AF65-F5344CB8AC3E}">
        <p14:creationId xmlns:p14="http://schemas.microsoft.com/office/powerpoint/2010/main" val="264017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number of words in content, we don't really see a significant relationship with number of shares.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19</a:t>
            </a:fld>
            <a:endParaRPr lang="en-US"/>
          </a:p>
        </p:txBody>
      </p:sp>
    </p:spTree>
    <p:extLst>
      <p:ext uri="{BB962C8B-B14F-4D97-AF65-F5344CB8AC3E}">
        <p14:creationId xmlns:p14="http://schemas.microsoft.com/office/powerpoint/2010/main" val="228683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gives us highly useful insight. An article published over the weekend is more likely to be popular as opposed to an article that is published over the weekday. This makes intuitive sense since people have more time to read articles over the weekend as opposed to weekday. To showcase this, </a:t>
            </a:r>
            <a:r>
              <a:rPr lang="en-US" err="1"/>
              <a:t>i'll</a:t>
            </a:r>
            <a:r>
              <a:rPr lang="en-US"/>
              <a:t> plot the percentage chance of popularity on all weekdays according to our data.</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21</a:t>
            </a:fld>
            <a:endParaRPr lang="en-US"/>
          </a:p>
        </p:txBody>
      </p:sp>
    </p:spTree>
    <p:extLst>
      <p:ext uri="{BB962C8B-B14F-4D97-AF65-F5344CB8AC3E}">
        <p14:creationId xmlns:p14="http://schemas.microsoft.com/office/powerpoint/2010/main" val="52419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a trend. Near the weekends, the percentage of popular articles increases and peaks on Saturday, however, it gradually decreases then and is the lowest during mid-week on Wednesday.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22</a:t>
            </a:fld>
            <a:endParaRPr lang="en-US"/>
          </a:p>
        </p:txBody>
      </p:sp>
    </p:spTree>
    <p:extLst>
      <p:ext uri="{BB962C8B-B14F-4D97-AF65-F5344CB8AC3E}">
        <p14:creationId xmlns:p14="http://schemas.microsoft.com/office/powerpoint/2010/main" val="378940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that in category of technology and social media, the proportion of popular news is much larger than unpopular ones, and in category of world and entertainment, the proportion of unpopular news is larger than popular ones. This reflects that the readers of "Mashable.com" prefer the channel of technology and social media over the channel of world and entertainment.</a:t>
            </a:r>
          </a:p>
          <a:p>
            <a:endParaRPr lang="en-US">
              <a:cs typeface="Calibri"/>
            </a:endParaRPr>
          </a:p>
          <a:p>
            <a:r>
              <a:rPr lang="en-US"/>
              <a:t> We can plot the percentage of this like before to see comparison between popular and unpopular</a:t>
            </a:r>
            <a:endParaRPr lang="en-US">
              <a:cs typeface="Calibri"/>
            </a:endParaRP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24</a:t>
            </a:fld>
            <a:endParaRPr lang="en-US"/>
          </a:p>
        </p:txBody>
      </p:sp>
    </p:spTree>
    <p:extLst>
      <p:ext uri="{BB962C8B-B14F-4D97-AF65-F5344CB8AC3E}">
        <p14:creationId xmlns:p14="http://schemas.microsoft.com/office/powerpoint/2010/main" val="76724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Reinforces the previous observation</a:t>
            </a: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25</a:t>
            </a:fld>
            <a:endParaRPr lang="en-US"/>
          </a:p>
        </p:txBody>
      </p:sp>
    </p:spTree>
    <p:extLst>
      <p:ext uri="{BB962C8B-B14F-4D97-AF65-F5344CB8AC3E}">
        <p14:creationId xmlns:p14="http://schemas.microsoft.com/office/powerpoint/2010/main" val="224665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Mostly the articles have titles which are not too positive or negative. It lies </a:t>
            </a:r>
            <a:r>
              <a:rPr lang="en-US" err="1"/>
              <a:t>with in</a:t>
            </a:r>
            <a:r>
              <a:rPr lang="en-US"/>
              <a:t> the range of -0.5 to 0.5. However highest concentration can be seen in the 0 axis i.e. high no. of articles are neutral in nature with higher number of shares.</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27</a:t>
            </a:fld>
            <a:endParaRPr lang="en-US"/>
          </a:p>
        </p:txBody>
      </p:sp>
    </p:spTree>
    <p:extLst>
      <p:ext uri="{BB962C8B-B14F-4D97-AF65-F5344CB8AC3E}">
        <p14:creationId xmlns:p14="http://schemas.microsoft.com/office/powerpoint/2010/main" val="392451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a:t>
            </a:fld>
            <a:endParaRPr lang="en-US"/>
          </a:p>
        </p:txBody>
      </p:sp>
    </p:spTree>
    <p:extLst>
      <p:ext uri="{BB962C8B-B14F-4D97-AF65-F5344CB8AC3E}">
        <p14:creationId xmlns:p14="http://schemas.microsoft.com/office/powerpoint/2010/main" val="193270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a:t>
            </a:r>
            <a:r>
              <a:rPr lang="en-US" err="1"/>
              <a:t>global_subjectivity</a:t>
            </a:r>
            <a:r>
              <a:rPr lang="en-US"/>
              <a:t> lies between 0.3 to 0.7. Hence, we conclude that most of the articles with medium </a:t>
            </a:r>
            <a:r>
              <a:rPr lang="en-US" err="1"/>
              <a:t>global_subjectivity</a:t>
            </a:r>
            <a:r>
              <a:rPr lang="en-US"/>
              <a:t> have maximum shares, that is popular articles contain a good blend of personal opinions and factual information.</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29</a:t>
            </a:fld>
            <a:endParaRPr lang="en-US"/>
          </a:p>
        </p:txBody>
      </p:sp>
    </p:spTree>
    <p:extLst>
      <p:ext uri="{BB962C8B-B14F-4D97-AF65-F5344CB8AC3E}">
        <p14:creationId xmlns:p14="http://schemas.microsoft.com/office/powerpoint/2010/main" val="281951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31</a:t>
            </a:fld>
            <a:endParaRPr lang="en-US"/>
          </a:p>
        </p:txBody>
      </p:sp>
    </p:spTree>
    <p:extLst>
      <p:ext uri="{BB962C8B-B14F-4D97-AF65-F5344CB8AC3E}">
        <p14:creationId xmlns:p14="http://schemas.microsoft.com/office/powerpoint/2010/main" val="16311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32</a:t>
            </a:fld>
            <a:endParaRPr lang="en-US"/>
          </a:p>
        </p:txBody>
      </p:sp>
    </p:spTree>
    <p:extLst>
      <p:ext uri="{BB962C8B-B14F-4D97-AF65-F5344CB8AC3E}">
        <p14:creationId xmlns:p14="http://schemas.microsoft.com/office/powerpoint/2010/main" val="301563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B3FA3-8D84-4D5E-BA09-D40ABAE8886D}" type="slidenum">
              <a:rPr lang="en-US" smtClean="0"/>
              <a:t>35</a:t>
            </a:fld>
            <a:endParaRPr lang="en-US"/>
          </a:p>
        </p:txBody>
      </p:sp>
    </p:spTree>
    <p:extLst>
      <p:ext uri="{BB962C8B-B14F-4D97-AF65-F5344CB8AC3E}">
        <p14:creationId xmlns:p14="http://schemas.microsoft.com/office/powerpoint/2010/main" val="18037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Machine Learning Repository of University of California at Irvine provides a dataset with a heterogeneous set of features about articles published by Mashable, a popular blogs site in the world, during a period of two years. A copy of this dataset is taken from Kaggle instead, due to difficulties in downloading from the original source. This dataset consists of 39,664 observations for 61 different variables, with the number of shares as our dependent variable. </a:t>
            </a:r>
          </a:p>
          <a:p>
            <a:endParaRPr lang="en"/>
          </a:p>
          <a:p>
            <a:r>
              <a:rPr lang="en"/>
              <a:t>There are two main popularity prediction approaches: those that use features only known after publication and those that do not use such features. The dataset that we have used consists of features that are known before publication. Though the prediction performance is usually low in the latter case, it is of more value addition to authors and content creators.</a:t>
            </a:r>
          </a:p>
          <a:p>
            <a:endParaRPr lang="en">
              <a:cs typeface="Calibri"/>
            </a:endParaRPr>
          </a:p>
          <a:p>
            <a:endParaRPr lang="en">
              <a:cs typeface="Calibri"/>
            </a:endParaRPr>
          </a:p>
          <a:p>
            <a:endParaRPr lang="en">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5</a:t>
            </a:fld>
            <a:endParaRPr lang="en-US"/>
          </a:p>
        </p:txBody>
      </p:sp>
    </p:spTree>
    <p:extLst>
      <p:ext uri="{BB962C8B-B14F-4D97-AF65-F5344CB8AC3E}">
        <p14:creationId xmlns:p14="http://schemas.microsoft.com/office/powerpoint/2010/main" val="200464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Extracted features like- keywords, digital media content</a:t>
            </a:r>
            <a:r>
              <a:rPr lang="en-US"/>
              <a:t>(e.g., images, video)</a:t>
            </a:r>
            <a:r>
              <a:rPr lang="en"/>
              <a:t>, earlier popularity of news referenced in the article, </a:t>
            </a:r>
            <a:r>
              <a:rPr lang="en-US"/>
              <a:t>earlier popularity of news referenced in the article; average number of shares of keywords prior to publication; and natural language features like sentiment polarity and latent </a:t>
            </a:r>
            <a:r>
              <a:rPr lang="en-US" err="1"/>
              <a:t>dirichlet</a:t>
            </a:r>
            <a:r>
              <a:rPr lang="en-US"/>
              <a:t> allocation. </a:t>
            </a:r>
          </a:p>
          <a:p>
            <a:endParaRPr lang="en-US"/>
          </a:p>
          <a:p>
            <a:r>
              <a:rPr lang="en-US"/>
              <a:t>We didn’t deep dive into these NLP features too much but understood the overall gist.</a:t>
            </a:r>
            <a:endParaRPr lang="en-US">
              <a:cs typeface="Calibri" panose="020F0502020204030204"/>
            </a:endParaRPr>
          </a:p>
          <a:p>
            <a:r>
              <a:rPr lang="en-US"/>
              <a:t>The Latent Dirichlet Allocation (LDA) algorithm was applied to all Mashable articles in order to first identify the five top relevant topics and then measure the closeness of current article to such topics. To compute the subjectivity and polarity sentiment analysis, pattern web mining module was used. Subjectivity measures how subjective the article is – in terms of personal opinions vs facts. It ranges from 0-1 with a higher score indicating more personal opinions and lower indicating factual inclination. Polarity sentiment analysis indicates the sentiment – negative, neutral and positive. It ranges from –1 to 1.</a:t>
            </a:r>
            <a:endParaRPr lang="en-US">
              <a:cs typeface="Calibri"/>
            </a:endParaRPr>
          </a:p>
          <a:p>
            <a:endParaRPr lang="en-US">
              <a:cs typeface="Calibri"/>
            </a:endParaRPr>
          </a:p>
          <a:p>
            <a:r>
              <a:rPr lang="en"/>
              <a:t>Some of the attributes in the dataset have already been encoded for machine learning. However, we will decode it into a single column for visualization purposes. Like </a:t>
            </a:r>
            <a:r>
              <a:rPr lang="en" err="1"/>
              <a:t>data_channel</a:t>
            </a:r>
            <a:r>
              <a:rPr lang="en"/>
              <a:t> and </a:t>
            </a:r>
            <a:r>
              <a:rPr lang="en" err="1"/>
              <a:t>publish_day</a:t>
            </a:r>
            <a:r>
              <a:rPr lang="en"/>
              <a:t>. </a:t>
            </a:r>
            <a:r>
              <a:rPr lang="en" err="1"/>
              <a:t>Data_channel</a:t>
            </a:r>
            <a:r>
              <a:rPr lang="en"/>
              <a:t> are technology, business, world, </a:t>
            </a:r>
            <a:r>
              <a:rPr lang="en" err="1"/>
              <a:t>etertainment</a:t>
            </a:r>
            <a:r>
              <a:rPr lang="en"/>
              <a:t> etc. </a:t>
            </a:r>
            <a:endParaRPr lang="en-US"/>
          </a:p>
          <a:p>
            <a:endParaRPr lang="en">
              <a:cs typeface="Calibri"/>
            </a:endParaRPr>
          </a:p>
          <a:p>
            <a:r>
              <a:rPr lang="en"/>
              <a:t>Some of the features are dependent of particularities of the Mashable service (whose articles have been used as data source): articles often reference other articles published in the same service; and articles have meta-data, such as keywords, data channel type and total number of shares (when considering Facebook, Twitter, Google+, LinkedIn, Stumble-Upon and Pinterest). The minimum, average and maximum number of shares was determined of all Mashable links cited in the article were extracted to prepare the data. Similarly, rank of all article keyword average shares was determined, in order to get the worst, average and best keywords. For each of these keywords, the minimum, average and maximum number of shares was extracted as a feature.</a:t>
            </a:r>
            <a:endParaRPr lang="en">
              <a:cs typeface="Calibri"/>
            </a:endParaRPr>
          </a:p>
          <a:p>
            <a:endParaRPr lang="en">
              <a:cs typeface="Calibri"/>
            </a:endParaRPr>
          </a:p>
          <a:p>
            <a:r>
              <a:rPr lang="en">
                <a:cs typeface="Calibri"/>
              </a:rPr>
              <a:t>Interesting point raised by Prof Lo in project proposal feedback. Number of shares can be dependent on the time after publish so is it a moving target? After researching for this online, we found studies that indicate a convergence is reached 3 weeks after publishing. So we </a:t>
            </a:r>
            <a:r>
              <a:rPr lang="en" err="1">
                <a:cs typeface="Calibri"/>
              </a:rPr>
              <a:t>flitered</a:t>
            </a:r>
            <a:r>
              <a:rPr lang="en">
                <a:cs typeface="Calibri"/>
              </a:rPr>
              <a:t> our data on </a:t>
            </a:r>
            <a:r>
              <a:rPr lang="en" err="1">
                <a:cs typeface="Calibri"/>
              </a:rPr>
              <a:t>timedelta</a:t>
            </a:r>
            <a:r>
              <a:rPr lang="en">
                <a:cs typeface="Calibri"/>
              </a:rPr>
              <a:t>, to include only articles that were &gt; 21. To reinforce this point – we wanted to see if there was any relationship between number of shares and increasing time delta.</a:t>
            </a:r>
          </a:p>
          <a:p>
            <a:endParaRPr lang="en">
              <a:cs typeface="Calibri"/>
            </a:endParaRPr>
          </a:p>
          <a:p>
            <a:endParaRPr lang="en">
              <a:cs typeface="Calibri"/>
            </a:endParaRPr>
          </a:p>
          <a:p>
            <a:endParaRPr lang="en">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6</a:t>
            </a:fld>
            <a:endParaRPr lang="en-US"/>
          </a:p>
        </p:txBody>
      </p:sp>
    </p:spTree>
    <p:extLst>
      <p:ext uri="{BB962C8B-B14F-4D97-AF65-F5344CB8AC3E}">
        <p14:creationId xmlns:p14="http://schemas.microsoft.com/office/powerpoint/2010/main" val="392722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we plotted this scatter plot to see if there is any relationship. And like we assumed, there is none. Majority of the number of shares lie within the range 0-5000 (87% of the data) which is why I have filtered it till here. </a:t>
            </a:r>
          </a:p>
          <a:p>
            <a:endParaRPr lang="en-US">
              <a:cs typeface="Calibri"/>
            </a:endParaRPr>
          </a:p>
          <a:p>
            <a:r>
              <a:rPr lang="en-US">
                <a:cs typeface="Calibri"/>
              </a:rPr>
              <a:t>And for the classification problem, we went ahead and </a:t>
            </a:r>
            <a:r>
              <a:rPr lang="en-US" err="1">
                <a:cs typeface="Calibri"/>
              </a:rPr>
              <a:t>caluclated</a:t>
            </a:r>
            <a:r>
              <a:rPr lang="en-US">
                <a:cs typeface="Calibri"/>
              </a:rPr>
              <a:t> the median of our dataset – which was 1400 and engineered another </a:t>
            </a:r>
            <a:r>
              <a:rPr lang="en-US" err="1">
                <a:cs typeface="Calibri"/>
              </a:rPr>
              <a:t>vraiable</a:t>
            </a:r>
            <a:r>
              <a:rPr lang="en-US">
                <a:cs typeface="Calibri"/>
              </a:rPr>
              <a:t> called target to classify each article as popular vs unpopular. This became our response variable. Why not mean? Because class imbalance. </a:t>
            </a:r>
          </a:p>
        </p:txBody>
      </p:sp>
      <p:sp>
        <p:nvSpPr>
          <p:cNvPr id="4" name="Slide Number Placeholder 3"/>
          <p:cNvSpPr>
            <a:spLocks noGrp="1"/>
          </p:cNvSpPr>
          <p:nvPr>
            <p:ph type="sldNum" sz="quarter" idx="5"/>
          </p:nvPr>
        </p:nvSpPr>
        <p:spPr/>
        <p:txBody>
          <a:bodyPr/>
          <a:lstStyle/>
          <a:p>
            <a:fld id="{BCEB3FA3-8D84-4D5E-BA09-D40ABAE8886D}" type="slidenum">
              <a:rPr lang="en-US" smtClean="0"/>
              <a:t>7</a:t>
            </a:fld>
            <a:endParaRPr lang="en-US"/>
          </a:p>
        </p:txBody>
      </p:sp>
    </p:spTree>
    <p:extLst>
      <p:ext uri="{BB962C8B-B14F-4D97-AF65-F5344CB8AC3E}">
        <p14:creationId xmlns:p14="http://schemas.microsoft.com/office/powerpoint/2010/main" val="293787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 misbalance. 0 and 1 for majority of the data. The contingency table shows True = 0 or 1 and False &gt; 1. Majority of the data contains 0 or 1.</a:t>
            </a:r>
          </a:p>
        </p:txBody>
      </p:sp>
      <p:sp>
        <p:nvSpPr>
          <p:cNvPr id="4" name="Slide Number Placeholder 3"/>
          <p:cNvSpPr>
            <a:spLocks noGrp="1"/>
          </p:cNvSpPr>
          <p:nvPr>
            <p:ph type="sldNum" sz="quarter" idx="5"/>
          </p:nvPr>
        </p:nvSpPr>
        <p:spPr/>
        <p:txBody>
          <a:bodyPr/>
          <a:lstStyle/>
          <a:p>
            <a:fld id="{BCEB3FA3-8D84-4D5E-BA09-D40ABAE8886D}" type="slidenum">
              <a:rPr lang="en-US" smtClean="0"/>
              <a:t>10</a:t>
            </a:fld>
            <a:endParaRPr lang="en-US"/>
          </a:p>
        </p:txBody>
      </p:sp>
    </p:spTree>
    <p:extLst>
      <p:ext uri="{BB962C8B-B14F-4D97-AF65-F5344CB8AC3E}">
        <p14:creationId xmlns:p14="http://schemas.microsoft.com/office/powerpoint/2010/main" val="141486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we wanted to analyze 0 and 1 in depth. We wanted to see whether having 0 videos or 1 video have any effect on popularity (number of shares). To do this we plotted boxplots. </a:t>
            </a:r>
          </a:p>
          <a:p>
            <a:r>
              <a:rPr lang="en-US"/>
              <a:t>From the above plot we see that the average of </a:t>
            </a:r>
            <a:r>
              <a:rPr lang="en-US" err="1"/>
              <a:t>num_video</a:t>
            </a:r>
            <a:r>
              <a:rPr lang="en-US"/>
              <a:t> = 0 and 1 is about the same. We can assume that having greater number of videos does not have a direct effect on number of shares.</a:t>
            </a:r>
            <a:endParaRPr lang="en-US">
              <a:cs typeface="Calibri"/>
            </a:endParaRPr>
          </a:p>
          <a:p>
            <a:endParaRPr lang="en-US">
              <a:cs typeface="Calibri"/>
            </a:endParaRPr>
          </a:p>
          <a:p>
            <a:r>
              <a:rPr lang="en-US"/>
              <a:t>Since shares value have many outliers and the mean is &lt;5000 , I'm using the </a:t>
            </a:r>
            <a:r>
              <a:rPr lang="en-US" err="1"/>
              <a:t>dataframe</a:t>
            </a:r>
            <a:r>
              <a:rPr lang="en-US"/>
              <a:t> subset to having shares &lt; 25000 for interpretability.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11</a:t>
            </a:fld>
            <a:endParaRPr lang="en-US"/>
          </a:p>
        </p:txBody>
      </p:sp>
    </p:spTree>
    <p:extLst>
      <p:ext uri="{BB962C8B-B14F-4D97-AF65-F5344CB8AC3E}">
        <p14:creationId xmlns:p14="http://schemas.microsoft.com/office/powerpoint/2010/main" val="265007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did the same for images and the results were similar. There was no direct effect of having more number of images on shares</a:t>
            </a:r>
          </a:p>
        </p:txBody>
      </p:sp>
      <p:sp>
        <p:nvSpPr>
          <p:cNvPr id="4" name="Slide Number Placeholder 3"/>
          <p:cNvSpPr>
            <a:spLocks noGrp="1"/>
          </p:cNvSpPr>
          <p:nvPr>
            <p:ph type="sldNum" sz="quarter" idx="5"/>
          </p:nvPr>
        </p:nvSpPr>
        <p:spPr/>
        <p:txBody>
          <a:bodyPr/>
          <a:lstStyle/>
          <a:p>
            <a:fld id="{BCEB3FA3-8D84-4D5E-BA09-D40ABAE8886D}" type="slidenum">
              <a:rPr lang="en-US" smtClean="0"/>
              <a:t>12</a:t>
            </a:fld>
            <a:endParaRPr lang="en-US"/>
          </a:p>
        </p:txBody>
      </p:sp>
    </p:spTree>
    <p:extLst>
      <p:ext uri="{BB962C8B-B14F-4D97-AF65-F5344CB8AC3E}">
        <p14:creationId xmlns:p14="http://schemas.microsoft.com/office/powerpoint/2010/main" val="20522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n_token_titles</a:t>
            </a:r>
            <a:r>
              <a:rPr lang="en-US"/>
              <a:t> seems to have a perfect normal distribution in the dataset with average value at around 10</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14</a:t>
            </a:fld>
            <a:endParaRPr lang="en-US"/>
          </a:p>
        </p:txBody>
      </p:sp>
    </p:spTree>
    <p:extLst>
      <p:ext uri="{BB962C8B-B14F-4D97-AF65-F5344CB8AC3E}">
        <p14:creationId xmlns:p14="http://schemas.microsoft.com/office/powerpoint/2010/main" val="641459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normAutofit/>
          </a:bodyPr>
          <a:lstStyle/>
          <a:p>
            <a:r>
              <a:rPr lang="en-US" sz="2800"/>
              <a:t>Online News Article Popularity Classification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vert="horz" lIns="91440" tIns="45720" rIns="91440" bIns="45720" rtlCol="0" anchor="t">
            <a:normAutofit/>
          </a:bodyPr>
          <a:lstStyle/>
          <a:p>
            <a:pPr algn="r"/>
            <a:r>
              <a:rPr lang="en-US" sz="1800"/>
              <a:t>Aditya Kumar</a:t>
            </a:r>
          </a:p>
          <a:p>
            <a:pPr algn="r"/>
            <a:r>
              <a:rPr lang="en-US" sz="1800"/>
              <a:t>Sasank Reddy</a:t>
            </a:r>
          </a:p>
          <a:p>
            <a:pPr algn="r"/>
            <a:r>
              <a:rPr lang="en-US" sz="1800"/>
              <a:t>Nischay Sai</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99D2130B-E57F-D773-9730-429E103F6B2A}"/>
              </a:ext>
            </a:extLst>
          </p:cNvPr>
          <p:cNvPicPr>
            <a:picLocks noChangeAspect="1"/>
          </p:cNvPicPr>
          <p:nvPr/>
        </p:nvPicPr>
        <p:blipFill>
          <a:blip r:embed="rId3"/>
          <a:stretch>
            <a:fillRect/>
          </a:stretch>
        </p:blipFill>
        <p:spPr>
          <a:xfrm>
            <a:off x="8805144" y="2822725"/>
            <a:ext cx="3150618" cy="1212550"/>
          </a:xfrm>
          <a:prstGeom prst="rect">
            <a:avLst/>
          </a:prstGeom>
        </p:spPr>
      </p:pic>
      <p:pic>
        <p:nvPicPr>
          <p:cNvPr id="3" name="Picture 3" descr="Chart&#10;&#10;Description automatically generated">
            <a:extLst>
              <a:ext uri="{FF2B5EF4-FFF2-40B4-BE49-F238E27FC236}">
                <a16:creationId xmlns:a16="http://schemas.microsoft.com/office/drawing/2014/main" id="{008EDC74-9E24-A975-88E7-6248207FF734}"/>
              </a:ext>
            </a:extLst>
          </p:cNvPr>
          <p:cNvPicPr>
            <a:picLocks noChangeAspect="1"/>
          </p:cNvPicPr>
          <p:nvPr/>
        </p:nvPicPr>
        <p:blipFill>
          <a:blip r:embed="rId4"/>
          <a:stretch>
            <a:fillRect/>
          </a:stretch>
        </p:blipFill>
        <p:spPr>
          <a:xfrm>
            <a:off x="828136" y="1054476"/>
            <a:ext cx="7387086" cy="5050972"/>
          </a:xfrm>
          <a:prstGeom prst="rect">
            <a:avLst/>
          </a:prstGeom>
        </p:spPr>
      </p:pic>
    </p:spTree>
    <p:extLst>
      <p:ext uri="{BB962C8B-B14F-4D97-AF65-F5344CB8AC3E}">
        <p14:creationId xmlns:p14="http://schemas.microsoft.com/office/powerpoint/2010/main" val="268721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ox and whisker chart&#10;&#10;Description automatically generated">
            <a:extLst>
              <a:ext uri="{FF2B5EF4-FFF2-40B4-BE49-F238E27FC236}">
                <a16:creationId xmlns:a16="http://schemas.microsoft.com/office/drawing/2014/main" id="{A75FF30A-FB8F-85E2-DF7A-C5C5A6F33B37}"/>
              </a:ext>
            </a:extLst>
          </p:cNvPr>
          <p:cNvPicPr>
            <a:picLocks noChangeAspect="1"/>
          </p:cNvPicPr>
          <p:nvPr/>
        </p:nvPicPr>
        <p:blipFill>
          <a:blip r:embed="rId3"/>
          <a:stretch>
            <a:fillRect/>
          </a:stretch>
        </p:blipFill>
        <p:spPr>
          <a:xfrm>
            <a:off x="2047760" y="-3514"/>
            <a:ext cx="7133198" cy="6390574"/>
          </a:xfrm>
          <a:prstGeom prst="rect">
            <a:avLst/>
          </a:prstGeom>
          <a:ln>
            <a:noFill/>
          </a:ln>
        </p:spPr>
      </p:pic>
    </p:spTree>
    <p:extLst>
      <p:ext uri="{BB962C8B-B14F-4D97-AF65-F5344CB8AC3E}">
        <p14:creationId xmlns:p14="http://schemas.microsoft.com/office/powerpoint/2010/main" val="220524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2B35FEDB-FE59-9A00-AD1B-FD5F1BBA39D9}"/>
              </a:ext>
            </a:extLst>
          </p:cNvPr>
          <p:cNvPicPr>
            <a:picLocks noChangeAspect="1"/>
          </p:cNvPicPr>
          <p:nvPr/>
        </p:nvPicPr>
        <p:blipFill>
          <a:blip r:embed="rId3"/>
          <a:stretch>
            <a:fillRect/>
          </a:stretch>
        </p:blipFill>
        <p:spPr>
          <a:xfrm>
            <a:off x="1101306" y="196802"/>
            <a:ext cx="9845614" cy="6363755"/>
          </a:xfrm>
          <a:prstGeom prst="rect">
            <a:avLst/>
          </a:prstGeom>
        </p:spPr>
      </p:pic>
    </p:spTree>
    <p:extLst>
      <p:ext uri="{BB962C8B-B14F-4D97-AF65-F5344CB8AC3E}">
        <p14:creationId xmlns:p14="http://schemas.microsoft.com/office/powerpoint/2010/main" val="83218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features – Number of words in Content and Number of words in Title</a:t>
            </a:r>
          </a:p>
          <a:p>
            <a:pPr marL="457200" indent="-457200">
              <a:buChar char="•"/>
            </a:pPr>
            <a:r>
              <a:rPr lang="en-US"/>
              <a:t>Distributions</a:t>
            </a:r>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2. No. Of Words to Popularity</a:t>
            </a:r>
            <a:endParaRPr lang="en-US" b="0"/>
          </a:p>
          <a:p>
            <a:endParaRPr lang="en-US"/>
          </a:p>
        </p:txBody>
      </p:sp>
    </p:spTree>
    <p:extLst>
      <p:ext uri="{BB962C8B-B14F-4D97-AF65-F5344CB8AC3E}">
        <p14:creationId xmlns:p14="http://schemas.microsoft.com/office/powerpoint/2010/main" val="23297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histogram&#10;&#10;Description automatically generated">
            <a:extLst>
              <a:ext uri="{FF2B5EF4-FFF2-40B4-BE49-F238E27FC236}">
                <a16:creationId xmlns:a16="http://schemas.microsoft.com/office/drawing/2014/main" id="{662423EA-E829-3E95-8C08-5E1B63F9797C}"/>
              </a:ext>
            </a:extLst>
          </p:cNvPr>
          <p:cNvPicPr>
            <a:picLocks noChangeAspect="1"/>
          </p:cNvPicPr>
          <p:nvPr/>
        </p:nvPicPr>
        <p:blipFill>
          <a:blip r:embed="rId3"/>
          <a:stretch>
            <a:fillRect/>
          </a:stretch>
        </p:blipFill>
        <p:spPr>
          <a:xfrm>
            <a:off x="1316967" y="227448"/>
            <a:ext cx="9385538" cy="6273706"/>
          </a:xfrm>
          <a:prstGeom prst="rect">
            <a:avLst/>
          </a:prstGeom>
        </p:spPr>
      </p:pic>
    </p:spTree>
    <p:extLst>
      <p:ext uri="{BB962C8B-B14F-4D97-AF65-F5344CB8AC3E}">
        <p14:creationId xmlns:p14="http://schemas.microsoft.com/office/powerpoint/2010/main" val="298634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histogram&#10;&#10;Description automatically generated">
            <a:extLst>
              <a:ext uri="{FF2B5EF4-FFF2-40B4-BE49-F238E27FC236}">
                <a16:creationId xmlns:a16="http://schemas.microsoft.com/office/drawing/2014/main" id="{22EF307E-659D-55E6-E9B1-9254340F431A}"/>
              </a:ext>
            </a:extLst>
          </p:cNvPr>
          <p:cNvPicPr>
            <a:picLocks noChangeAspect="1"/>
          </p:cNvPicPr>
          <p:nvPr/>
        </p:nvPicPr>
        <p:blipFill>
          <a:blip r:embed="rId3"/>
          <a:stretch>
            <a:fillRect/>
          </a:stretch>
        </p:blipFill>
        <p:spPr>
          <a:xfrm>
            <a:off x="1000665" y="82929"/>
            <a:ext cx="10046897" cy="6577123"/>
          </a:xfrm>
          <a:prstGeom prst="rect">
            <a:avLst/>
          </a:prstGeom>
        </p:spPr>
      </p:pic>
    </p:spTree>
    <p:extLst>
      <p:ext uri="{BB962C8B-B14F-4D97-AF65-F5344CB8AC3E}">
        <p14:creationId xmlns:p14="http://schemas.microsoft.com/office/powerpoint/2010/main" val="303222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histogram&#10;&#10;Description automatically generated">
            <a:extLst>
              <a:ext uri="{FF2B5EF4-FFF2-40B4-BE49-F238E27FC236}">
                <a16:creationId xmlns:a16="http://schemas.microsoft.com/office/drawing/2014/main" id="{224ACF45-5491-4D90-F92D-8A07825FF67E}"/>
              </a:ext>
            </a:extLst>
          </p:cNvPr>
          <p:cNvPicPr>
            <a:picLocks noChangeAspect="1"/>
          </p:cNvPicPr>
          <p:nvPr/>
        </p:nvPicPr>
        <p:blipFill>
          <a:blip r:embed="rId3"/>
          <a:stretch>
            <a:fillRect/>
          </a:stretch>
        </p:blipFill>
        <p:spPr>
          <a:xfrm>
            <a:off x="1101306" y="140438"/>
            <a:ext cx="9788105" cy="6447727"/>
          </a:xfrm>
          <a:prstGeom prst="rect">
            <a:avLst/>
          </a:prstGeom>
        </p:spPr>
      </p:pic>
    </p:spTree>
    <p:extLst>
      <p:ext uri="{BB962C8B-B14F-4D97-AF65-F5344CB8AC3E}">
        <p14:creationId xmlns:p14="http://schemas.microsoft.com/office/powerpoint/2010/main" val="379794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2515DD6E-BEBD-D38C-1FCC-C95D8AF216EA}"/>
              </a:ext>
            </a:extLst>
          </p:cNvPr>
          <p:cNvPicPr>
            <a:picLocks noChangeAspect="1"/>
          </p:cNvPicPr>
          <p:nvPr/>
        </p:nvPicPr>
        <p:blipFill>
          <a:blip r:embed="rId3"/>
          <a:stretch>
            <a:fillRect/>
          </a:stretch>
        </p:blipFill>
        <p:spPr>
          <a:xfrm>
            <a:off x="1604513" y="615636"/>
            <a:ext cx="8609162" cy="5741744"/>
          </a:xfrm>
          <a:prstGeom prst="rect">
            <a:avLst/>
          </a:prstGeom>
        </p:spPr>
      </p:pic>
    </p:spTree>
    <p:extLst>
      <p:ext uri="{BB962C8B-B14F-4D97-AF65-F5344CB8AC3E}">
        <p14:creationId xmlns:p14="http://schemas.microsoft.com/office/powerpoint/2010/main" val="161720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D0BEBCE-1F4A-A957-EDEE-2B2D117B4E8D}"/>
              </a:ext>
            </a:extLst>
          </p:cNvPr>
          <p:cNvPicPr>
            <a:picLocks noChangeAspect="1"/>
          </p:cNvPicPr>
          <p:nvPr/>
        </p:nvPicPr>
        <p:blipFill>
          <a:blip r:embed="rId3"/>
          <a:stretch>
            <a:fillRect/>
          </a:stretch>
        </p:blipFill>
        <p:spPr>
          <a:xfrm>
            <a:off x="1302589" y="-2837"/>
            <a:ext cx="8508519" cy="6791786"/>
          </a:xfrm>
          <a:prstGeom prst="rect">
            <a:avLst/>
          </a:prstGeom>
        </p:spPr>
      </p:pic>
    </p:spTree>
    <p:extLst>
      <p:ext uri="{BB962C8B-B14F-4D97-AF65-F5344CB8AC3E}">
        <p14:creationId xmlns:p14="http://schemas.microsoft.com/office/powerpoint/2010/main" val="72396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83F8D193-8E5C-3185-E552-C9289C8D2537}"/>
              </a:ext>
            </a:extLst>
          </p:cNvPr>
          <p:cNvPicPr>
            <a:picLocks noChangeAspect="1"/>
          </p:cNvPicPr>
          <p:nvPr/>
        </p:nvPicPr>
        <p:blipFill>
          <a:blip r:embed="rId3"/>
          <a:stretch>
            <a:fillRect/>
          </a:stretch>
        </p:blipFill>
        <p:spPr>
          <a:xfrm>
            <a:off x="641231" y="286361"/>
            <a:ext cx="10923916" cy="5968977"/>
          </a:xfrm>
          <a:prstGeom prst="rect">
            <a:avLst/>
          </a:prstGeom>
        </p:spPr>
      </p:pic>
    </p:spTree>
    <p:extLst>
      <p:ext uri="{BB962C8B-B14F-4D97-AF65-F5344CB8AC3E}">
        <p14:creationId xmlns:p14="http://schemas.microsoft.com/office/powerpoint/2010/main" val="274883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E269A2-E027-054A-6EF1-19BDB0AD2723}"/>
              </a:ext>
            </a:extLst>
          </p:cNvPr>
          <p:cNvSpPr>
            <a:spLocks noGrp="1"/>
          </p:cNvSpPr>
          <p:nvPr>
            <p:ph idx="13"/>
          </p:nvPr>
        </p:nvSpPr>
        <p:spPr/>
        <p:txBody>
          <a:bodyPr/>
          <a:lstStyle/>
          <a:p>
            <a:pPr marL="457200" indent="-457200">
              <a:buFont typeface="Arial" panose="020B0604020202020204" pitchFamily="34" charset="0"/>
              <a:buChar char="•"/>
            </a:pPr>
            <a:r>
              <a:rPr lang="en-US"/>
              <a:t>Advent of internet </a:t>
            </a:r>
            <a:r>
              <a:rPr lang="en-US">
                <a:sym typeface="Wingdings" panose="05000000000000000000" pitchFamily="2" charset="2"/>
              </a:rPr>
              <a:t> Information boom</a:t>
            </a:r>
          </a:p>
          <a:p>
            <a:pPr marL="457200" indent="-457200">
              <a:buFont typeface="Arial" panose="020B0604020202020204" pitchFamily="34" charset="0"/>
              <a:buChar char="•"/>
            </a:pPr>
            <a:r>
              <a:rPr lang="en-US">
                <a:sym typeface="Wingdings" panose="05000000000000000000" pitchFamily="2" charset="2"/>
              </a:rPr>
              <a:t>Defining popularity</a:t>
            </a:r>
          </a:p>
          <a:p>
            <a:pPr marL="457200" indent="-457200">
              <a:buFont typeface="Arial" panose="020B0604020202020204" pitchFamily="34" charset="0"/>
              <a:buChar char="•"/>
            </a:pPr>
            <a:r>
              <a:rPr lang="en-US">
                <a:sym typeface="Wingdings" panose="05000000000000000000" pitchFamily="2" charset="2"/>
              </a:rPr>
              <a:t>Predicting popularity</a:t>
            </a:r>
          </a:p>
          <a:p>
            <a:pPr marL="457200" indent="-457200">
              <a:buFont typeface="Arial" panose="020B0604020202020204" pitchFamily="34" charset="0"/>
              <a:buChar char="•"/>
            </a:pPr>
            <a:r>
              <a:rPr lang="en-US">
                <a:sym typeface="Wingdings" panose="05000000000000000000" pitchFamily="2" charset="2"/>
              </a:rPr>
              <a:t>Utility – Preemptive tweaking</a:t>
            </a:r>
            <a:endParaRPr lang="en-US"/>
          </a:p>
        </p:txBody>
      </p:sp>
      <p:sp>
        <p:nvSpPr>
          <p:cNvPr id="3" name="Title 2">
            <a:extLst>
              <a:ext uri="{FF2B5EF4-FFF2-40B4-BE49-F238E27FC236}">
                <a16:creationId xmlns:a16="http://schemas.microsoft.com/office/drawing/2014/main" id="{CE794A0F-F030-4CD8-AE38-6BAE43C21A2D}"/>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37539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Days of Week</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3. Day of Week effect on Popularity</a:t>
            </a:r>
            <a:endParaRPr lang="en-US" b="0"/>
          </a:p>
          <a:p>
            <a:endParaRPr lang="en-US"/>
          </a:p>
        </p:txBody>
      </p:sp>
    </p:spTree>
    <p:extLst>
      <p:ext uri="{BB962C8B-B14F-4D97-AF65-F5344CB8AC3E}">
        <p14:creationId xmlns:p14="http://schemas.microsoft.com/office/powerpoint/2010/main" val="230982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25D0B865-0639-FF61-3CE8-774222EEA44F}"/>
              </a:ext>
            </a:extLst>
          </p:cNvPr>
          <p:cNvPicPr>
            <a:picLocks noChangeAspect="1"/>
          </p:cNvPicPr>
          <p:nvPr/>
        </p:nvPicPr>
        <p:blipFill>
          <a:blip r:embed="rId3"/>
          <a:stretch>
            <a:fillRect/>
          </a:stretch>
        </p:blipFill>
        <p:spPr>
          <a:xfrm>
            <a:off x="1000665" y="283335"/>
            <a:ext cx="10046897" cy="6161934"/>
          </a:xfrm>
          <a:prstGeom prst="rect">
            <a:avLst/>
          </a:prstGeom>
        </p:spPr>
      </p:pic>
    </p:spTree>
    <p:extLst>
      <p:ext uri="{BB962C8B-B14F-4D97-AF65-F5344CB8AC3E}">
        <p14:creationId xmlns:p14="http://schemas.microsoft.com/office/powerpoint/2010/main" val="1282291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CE9D0862-788E-A39E-7075-9806A6942B8E}"/>
              </a:ext>
            </a:extLst>
          </p:cNvPr>
          <p:cNvPicPr>
            <a:picLocks noChangeAspect="1"/>
          </p:cNvPicPr>
          <p:nvPr/>
        </p:nvPicPr>
        <p:blipFill>
          <a:blip r:embed="rId3"/>
          <a:stretch>
            <a:fillRect/>
          </a:stretch>
        </p:blipFill>
        <p:spPr>
          <a:xfrm>
            <a:off x="957533" y="283335"/>
            <a:ext cx="10205048" cy="6233821"/>
          </a:xfrm>
          <a:prstGeom prst="rect">
            <a:avLst/>
          </a:prstGeom>
        </p:spPr>
      </p:pic>
    </p:spTree>
    <p:extLst>
      <p:ext uri="{BB962C8B-B14F-4D97-AF65-F5344CB8AC3E}">
        <p14:creationId xmlns:p14="http://schemas.microsoft.com/office/powerpoint/2010/main" val="267615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Data channels</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Data Channel effect on Popularity</a:t>
            </a:r>
            <a:endParaRPr lang="en-US" b="0"/>
          </a:p>
          <a:p>
            <a:endParaRPr lang="en-US"/>
          </a:p>
        </p:txBody>
      </p:sp>
    </p:spTree>
    <p:extLst>
      <p:ext uri="{BB962C8B-B14F-4D97-AF65-F5344CB8AC3E}">
        <p14:creationId xmlns:p14="http://schemas.microsoft.com/office/powerpoint/2010/main" val="19263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6BCC6E4-401D-54BA-15D9-13C53C422721}"/>
              </a:ext>
            </a:extLst>
          </p:cNvPr>
          <p:cNvPicPr>
            <a:picLocks noChangeAspect="1"/>
          </p:cNvPicPr>
          <p:nvPr/>
        </p:nvPicPr>
        <p:blipFill>
          <a:blip r:embed="rId3"/>
          <a:stretch>
            <a:fillRect/>
          </a:stretch>
        </p:blipFill>
        <p:spPr>
          <a:xfrm>
            <a:off x="1130061" y="433815"/>
            <a:ext cx="10090029" cy="6062256"/>
          </a:xfrm>
          <a:prstGeom prst="rect">
            <a:avLst/>
          </a:prstGeom>
        </p:spPr>
      </p:pic>
    </p:spTree>
    <p:extLst>
      <p:ext uri="{BB962C8B-B14F-4D97-AF65-F5344CB8AC3E}">
        <p14:creationId xmlns:p14="http://schemas.microsoft.com/office/powerpoint/2010/main" val="291406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2352E6C1-B37F-D6B5-1A0D-4F40DC2BB6D0}"/>
              </a:ext>
            </a:extLst>
          </p:cNvPr>
          <p:cNvPicPr>
            <a:picLocks noChangeAspect="1"/>
          </p:cNvPicPr>
          <p:nvPr/>
        </p:nvPicPr>
        <p:blipFill>
          <a:blip r:embed="rId3"/>
          <a:stretch>
            <a:fillRect/>
          </a:stretch>
        </p:blipFill>
        <p:spPr>
          <a:xfrm>
            <a:off x="756250" y="218155"/>
            <a:ext cx="10679500" cy="6436067"/>
          </a:xfrm>
          <a:prstGeom prst="rect">
            <a:avLst/>
          </a:prstGeom>
        </p:spPr>
      </p:pic>
    </p:spTree>
    <p:extLst>
      <p:ext uri="{BB962C8B-B14F-4D97-AF65-F5344CB8AC3E}">
        <p14:creationId xmlns:p14="http://schemas.microsoft.com/office/powerpoint/2010/main" val="274575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–1 to 1</a:t>
            </a:r>
          </a:p>
          <a:p>
            <a:pPr marL="457200" indent="-457200">
              <a:buChar char="•"/>
            </a:pPr>
            <a:r>
              <a:rPr lang="en-US"/>
              <a:t>Defines the orientation of expressed sentiment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Title Sentiment effect on Popularity</a:t>
            </a:r>
            <a:endParaRPr lang="en-US" b="0"/>
          </a:p>
          <a:p>
            <a:endParaRPr lang="en-US"/>
          </a:p>
        </p:txBody>
      </p:sp>
    </p:spTree>
    <p:extLst>
      <p:ext uri="{BB962C8B-B14F-4D97-AF65-F5344CB8AC3E}">
        <p14:creationId xmlns:p14="http://schemas.microsoft.com/office/powerpoint/2010/main" val="1776795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F8D49F33-31AF-FBBE-6B55-3A08CFC44777}"/>
              </a:ext>
            </a:extLst>
          </p:cNvPr>
          <p:cNvPicPr>
            <a:picLocks noChangeAspect="1"/>
          </p:cNvPicPr>
          <p:nvPr/>
        </p:nvPicPr>
        <p:blipFill>
          <a:blip r:embed="rId3"/>
          <a:stretch>
            <a:fillRect/>
          </a:stretch>
        </p:blipFill>
        <p:spPr>
          <a:xfrm>
            <a:off x="1848929" y="-17164"/>
            <a:ext cx="7775275" cy="6676668"/>
          </a:xfrm>
          <a:prstGeom prst="rect">
            <a:avLst/>
          </a:prstGeom>
        </p:spPr>
      </p:pic>
    </p:spTree>
    <p:extLst>
      <p:ext uri="{BB962C8B-B14F-4D97-AF65-F5344CB8AC3E}">
        <p14:creationId xmlns:p14="http://schemas.microsoft.com/office/powerpoint/2010/main" val="32046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0 to 1</a:t>
            </a:r>
          </a:p>
          <a:p>
            <a:pPr marL="457200" indent="-457200">
              <a:buChar char="•"/>
            </a:pPr>
            <a:r>
              <a:rPr lang="en-US"/>
              <a:t>Defines the ratio of subjectivity to objectivity in the text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5. Global subjectivity effect on Popularity</a:t>
            </a:r>
            <a:endParaRPr lang="en-US" b="0"/>
          </a:p>
          <a:p>
            <a:endParaRPr lang="en-US"/>
          </a:p>
        </p:txBody>
      </p:sp>
    </p:spTree>
    <p:extLst>
      <p:ext uri="{BB962C8B-B14F-4D97-AF65-F5344CB8AC3E}">
        <p14:creationId xmlns:p14="http://schemas.microsoft.com/office/powerpoint/2010/main" val="178919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D5699AE0-4064-01C3-CC30-979C6B7F2430}"/>
              </a:ext>
            </a:extLst>
          </p:cNvPr>
          <p:cNvPicPr>
            <a:picLocks noChangeAspect="1"/>
          </p:cNvPicPr>
          <p:nvPr/>
        </p:nvPicPr>
        <p:blipFill>
          <a:blip r:embed="rId3"/>
          <a:stretch>
            <a:fillRect/>
          </a:stretch>
        </p:blipFill>
        <p:spPr>
          <a:xfrm>
            <a:off x="1805797" y="-2786"/>
            <a:ext cx="8048445" cy="6863573"/>
          </a:xfrm>
          <a:prstGeom prst="rect">
            <a:avLst/>
          </a:prstGeom>
        </p:spPr>
      </p:pic>
    </p:spTree>
    <p:extLst>
      <p:ext uri="{BB962C8B-B14F-4D97-AF65-F5344CB8AC3E}">
        <p14:creationId xmlns:p14="http://schemas.microsoft.com/office/powerpoint/2010/main" val="99072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9">
            <a:extLst>
              <a:ext uri="{FF2B5EF4-FFF2-40B4-BE49-F238E27FC236}">
                <a16:creationId xmlns:a16="http://schemas.microsoft.com/office/drawing/2014/main" id="{6404EDAF-9D4B-5BF4-0155-88C1B441BF31}"/>
              </a:ext>
            </a:extLst>
          </p:cNvPr>
          <p:cNvSpPr txBox="1">
            <a:spLocks noGrp="1"/>
          </p:cNvSpPr>
          <p:nvPr/>
        </p:nvSpPr>
        <p:spPr>
          <a:xfrm>
            <a:off x="613871" y="329365"/>
            <a:ext cx="5620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2pPr>
            <a:lvl3pPr marR="0" lvl="2"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3pPr>
            <a:lvl4pPr marR="0" lvl="3"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4pPr>
            <a:lvl5pPr marR="0" lvl="4"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5pPr>
            <a:lvl6pPr marR="0" lvl="5"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6pPr>
            <a:lvl7pPr marR="0" lvl="6"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7pPr>
            <a:lvl8pPr marR="0" lvl="7"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8pPr>
            <a:lvl9pPr marR="0" lvl="8"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9pPr>
          </a:lstStyle>
          <a:p>
            <a:pPr marL="0" lvl="0" indent="0" algn="l" rtl="0">
              <a:spcBef>
                <a:spcPts val="0"/>
              </a:spcBef>
              <a:spcAft>
                <a:spcPts val="0"/>
              </a:spcAft>
              <a:buNone/>
            </a:pPr>
            <a:r>
              <a:rPr lang="en" sz="4000">
                <a:solidFill>
                  <a:schemeClr val="lt1"/>
                </a:solidFill>
                <a:highlight>
                  <a:srgbClr val="003A5D"/>
                </a:highlight>
                <a:latin typeface="Avenir Next LT Pro" panose="020B0504020202020204" pitchFamily="34" charset="0"/>
              </a:rPr>
              <a:t>Table of Contents</a:t>
            </a:r>
            <a:endParaRPr sz="4000">
              <a:solidFill>
                <a:schemeClr val="lt1"/>
              </a:solidFill>
              <a:highlight>
                <a:srgbClr val="003A5D"/>
              </a:highlight>
              <a:latin typeface="Avenir Next LT Pro" panose="020B0504020202020204" pitchFamily="34" charset="0"/>
            </a:endParaRPr>
          </a:p>
        </p:txBody>
      </p:sp>
      <p:sp>
        <p:nvSpPr>
          <p:cNvPr id="5" name="Google Shape;198;p39">
            <a:extLst>
              <a:ext uri="{FF2B5EF4-FFF2-40B4-BE49-F238E27FC236}">
                <a16:creationId xmlns:a16="http://schemas.microsoft.com/office/drawing/2014/main" id="{92F8A4E9-43B7-C1D2-149B-03B64B76DC82}"/>
              </a:ext>
            </a:extLst>
          </p:cNvPr>
          <p:cNvSpPr txBox="1">
            <a:spLocks noGrp="1"/>
          </p:cNvSpPr>
          <p:nvPr/>
        </p:nvSpPr>
        <p:spPr>
          <a:xfrm>
            <a:off x="768144" y="2046394"/>
            <a:ext cx="3097273" cy="39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Data Background</a:t>
            </a:r>
            <a:endParaRPr sz="2400">
              <a:solidFill>
                <a:srgbClr val="003A5D"/>
              </a:solidFill>
              <a:latin typeface="Avenir Next LT Pro Demi" panose="020B0704020202020204" pitchFamily="34" charset="0"/>
            </a:endParaRPr>
          </a:p>
        </p:txBody>
      </p:sp>
      <p:sp>
        <p:nvSpPr>
          <p:cNvPr id="6" name="Google Shape;199;p39">
            <a:extLst>
              <a:ext uri="{FF2B5EF4-FFF2-40B4-BE49-F238E27FC236}">
                <a16:creationId xmlns:a16="http://schemas.microsoft.com/office/drawing/2014/main" id="{8E5DD3AC-A6AC-2682-A333-AA4B0FBB6A8B}"/>
              </a:ext>
            </a:extLst>
          </p:cNvPr>
          <p:cNvSpPr txBox="1">
            <a:spLocks noGrp="1"/>
          </p:cNvSpPr>
          <p:nvPr/>
        </p:nvSpPr>
        <p:spPr>
          <a:xfrm>
            <a:off x="713970" y="2345353"/>
            <a:ext cx="3097273" cy="5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About the Data. </a:t>
            </a:r>
            <a:endParaRPr sz="2400">
              <a:solidFill>
                <a:schemeClr val="bg1">
                  <a:lumMod val="50000"/>
                </a:schemeClr>
              </a:solidFill>
              <a:latin typeface="Avenir Next LT Pro" panose="020B0504020202020204" pitchFamily="34" charset="0"/>
            </a:endParaRPr>
          </a:p>
        </p:txBody>
      </p:sp>
      <p:sp>
        <p:nvSpPr>
          <p:cNvPr id="7" name="Google Shape;200;p39">
            <a:extLst>
              <a:ext uri="{FF2B5EF4-FFF2-40B4-BE49-F238E27FC236}">
                <a16:creationId xmlns:a16="http://schemas.microsoft.com/office/drawing/2014/main" id="{B6624D68-23CB-6CCE-AD64-81DD3630DCA7}"/>
              </a:ext>
            </a:extLst>
          </p:cNvPr>
          <p:cNvSpPr txBox="1">
            <a:spLocks noGrp="1"/>
          </p:cNvSpPr>
          <p:nvPr/>
        </p:nvSpPr>
        <p:spPr>
          <a:xfrm>
            <a:off x="7319313" y="2016366"/>
            <a:ext cx="4509769"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 sz="2400">
                <a:solidFill>
                  <a:srgbClr val="003A5D"/>
                </a:solidFill>
                <a:latin typeface="Avenir Next LT Pro Demi"/>
              </a:rPr>
              <a:t>Data Preprocessing</a:t>
            </a:r>
            <a:endParaRPr lang="en" sz="2400">
              <a:solidFill>
                <a:srgbClr val="003A5D"/>
              </a:solidFill>
              <a:latin typeface="Avenir Next LT Pro Demi" panose="020B0704020202020204" pitchFamily="34" charset="0"/>
            </a:endParaRPr>
          </a:p>
        </p:txBody>
      </p:sp>
      <p:sp>
        <p:nvSpPr>
          <p:cNvPr id="8" name="Google Shape;201;p39">
            <a:extLst>
              <a:ext uri="{FF2B5EF4-FFF2-40B4-BE49-F238E27FC236}">
                <a16:creationId xmlns:a16="http://schemas.microsoft.com/office/drawing/2014/main" id="{B81B1A90-91F6-B060-F05F-926A78CA3086}"/>
              </a:ext>
            </a:extLst>
          </p:cNvPr>
          <p:cNvSpPr txBox="1">
            <a:spLocks noGrp="1"/>
          </p:cNvSpPr>
          <p:nvPr/>
        </p:nvSpPr>
        <p:spPr>
          <a:xfrm>
            <a:off x="7319314" y="2351191"/>
            <a:ext cx="45097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Data Balancing.</a:t>
            </a:r>
            <a:endParaRPr sz="2400">
              <a:solidFill>
                <a:schemeClr val="bg1">
                  <a:lumMod val="50000"/>
                </a:schemeClr>
              </a:solidFill>
              <a:latin typeface="Avenir Next LT Pro" panose="020B0504020202020204" pitchFamily="34" charset="0"/>
            </a:endParaRPr>
          </a:p>
        </p:txBody>
      </p:sp>
      <p:sp>
        <p:nvSpPr>
          <p:cNvPr id="9" name="Google Shape;202;p39">
            <a:extLst>
              <a:ext uri="{FF2B5EF4-FFF2-40B4-BE49-F238E27FC236}">
                <a16:creationId xmlns:a16="http://schemas.microsoft.com/office/drawing/2014/main" id="{DB524A93-D228-0B27-D642-55B4611BB46E}"/>
              </a:ext>
            </a:extLst>
          </p:cNvPr>
          <p:cNvSpPr txBox="1">
            <a:spLocks noGrp="1"/>
          </p:cNvSpPr>
          <p:nvPr/>
        </p:nvSpPr>
        <p:spPr>
          <a:xfrm>
            <a:off x="1517599" y="1650825"/>
            <a:ext cx="1598363" cy="43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0" name="Google Shape;203;p39">
            <a:extLst>
              <a:ext uri="{FF2B5EF4-FFF2-40B4-BE49-F238E27FC236}">
                <a16:creationId xmlns:a16="http://schemas.microsoft.com/office/drawing/2014/main" id="{25EEFDD2-C035-DF92-785D-FC34FF761EEB}"/>
              </a:ext>
            </a:extLst>
          </p:cNvPr>
          <p:cNvSpPr txBox="1">
            <a:spLocks noGrp="1"/>
          </p:cNvSpPr>
          <p:nvPr/>
        </p:nvSpPr>
        <p:spPr>
          <a:xfrm>
            <a:off x="8410552" y="1650825"/>
            <a:ext cx="2327289"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11" name="Google Shape;204;p39">
            <a:extLst>
              <a:ext uri="{FF2B5EF4-FFF2-40B4-BE49-F238E27FC236}">
                <a16:creationId xmlns:a16="http://schemas.microsoft.com/office/drawing/2014/main" id="{6CE108CB-5F39-1D7A-2E95-9DCAB9478C89}"/>
              </a:ext>
            </a:extLst>
          </p:cNvPr>
          <p:cNvSpPr txBox="1">
            <a:spLocks noGrp="1"/>
          </p:cNvSpPr>
          <p:nvPr/>
        </p:nvSpPr>
        <p:spPr>
          <a:xfrm>
            <a:off x="3865417" y="2052168"/>
            <a:ext cx="395331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Exploratory Data Analysis</a:t>
            </a:r>
            <a:endParaRPr sz="2400">
              <a:solidFill>
                <a:srgbClr val="003A5D"/>
              </a:solidFill>
              <a:latin typeface="Avenir Next LT Pro Demi" panose="020B0704020202020204" pitchFamily="34" charset="0"/>
            </a:endParaRPr>
          </a:p>
        </p:txBody>
      </p:sp>
      <p:sp>
        <p:nvSpPr>
          <p:cNvPr id="12" name="Google Shape;205;p39">
            <a:extLst>
              <a:ext uri="{FF2B5EF4-FFF2-40B4-BE49-F238E27FC236}">
                <a16:creationId xmlns:a16="http://schemas.microsoft.com/office/drawing/2014/main" id="{F380D9CD-AE20-7A93-CE9C-63FEEDCFCB18}"/>
              </a:ext>
            </a:extLst>
          </p:cNvPr>
          <p:cNvSpPr txBox="1">
            <a:spLocks noGrp="1"/>
          </p:cNvSpPr>
          <p:nvPr/>
        </p:nvSpPr>
        <p:spPr>
          <a:xfrm>
            <a:off x="3815108" y="2373768"/>
            <a:ext cx="3953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Feature Engineering. Data Interpretation.</a:t>
            </a:r>
            <a:endParaRPr sz="2400">
              <a:solidFill>
                <a:schemeClr val="bg1">
                  <a:lumMod val="50000"/>
                </a:schemeClr>
              </a:solidFill>
              <a:latin typeface="Avenir Next LT Pro" panose="020B0504020202020204" pitchFamily="34" charset="0"/>
            </a:endParaRPr>
          </a:p>
        </p:txBody>
      </p:sp>
      <p:sp>
        <p:nvSpPr>
          <p:cNvPr id="13" name="Google Shape;206;p39">
            <a:extLst>
              <a:ext uri="{FF2B5EF4-FFF2-40B4-BE49-F238E27FC236}">
                <a16:creationId xmlns:a16="http://schemas.microsoft.com/office/drawing/2014/main" id="{0261E733-EF4E-DD36-4E9D-0EEF20EB12C5}"/>
              </a:ext>
            </a:extLst>
          </p:cNvPr>
          <p:cNvSpPr txBox="1">
            <a:spLocks noGrp="1"/>
          </p:cNvSpPr>
          <p:nvPr/>
        </p:nvSpPr>
        <p:spPr>
          <a:xfrm>
            <a:off x="4771701" y="1650825"/>
            <a:ext cx="2040128"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14" name="Google Shape;210;p39">
            <a:extLst>
              <a:ext uri="{FF2B5EF4-FFF2-40B4-BE49-F238E27FC236}">
                <a16:creationId xmlns:a16="http://schemas.microsoft.com/office/drawing/2014/main" id="{B2DEFD5A-2AA4-4FBC-071D-5350F546B169}"/>
              </a:ext>
            </a:extLst>
          </p:cNvPr>
          <p:cNvSpPr txBox="1">
            <a:spLocks noGrp="1"/>
          </p:cNvSpPr>
          <p:nvPr/>
        </p:nvSpPr>
        <p:spPr>
          <a:xfrm>
            <a:off x="659016" y="4139626"/>
            <a:ext cx="543698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Prediction Model</a:t>
            </a:r>
            <a:endParaRPr sz="2400">
              <a:solidFill>
                <a:srgbClr val="003A5D"/>
              </a:solidFill>
              <a:latin typeface="Avenir Next LT Pro Demi" panose="020B0704020202020204" pitchFamily="34" charset="0"/>
            </a:endParaRPr>
          </a:p>
        </p:txBody>
      </p:sp>
      <p:sp>
        <p:nvSpPr>
          <p:cNvPr id="15" name="Google Shape;211;p39">
            <a:extLst>
              <a:ext uri="{FF2B5EF4-FFF2-40B4-BE49-F238E27FC236}">
                <a16:creationId xmlns:a16="http://schemas.microsoft.com/office/drawing/2014/main" id="{6F2B9A2C-91EF-3731-95F0-D57C5C203BED}"/>
              </a:ext>
            </a:extLst>
          </p:cNvPr>
          <p:cNvSpPr txBox="1">
            <a:spLocks noGrp="1"/>
          </p:cNvSpPr>
          <p:nvPr/>
        </p:nvSpPr>
        <p:spPr>
          <a:xfrm>
            <a:off x="659016" y="4461226"/>
            <a:ext cx="54369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Logit Regression. Confusion Matrix. Random Forest Classifier etc.</a:t>
            </a:r>
            <a:endParaRPr sz="2400">
              <a:solidFill>
                <a:schemeClr val="bg1">
                  <a:lumMod val="50000"/>
                </a:schemeClr>
              </a:solidFill>
              <a:latin typeface="Avenir Next LT Pro" panose="020B0504020202020204" pitchFamily="34" charset="0"/>
            </a:endParaRPr>
          </a:p>
        </p:txBody>
      </p:sp>
      <p:sp>
        <p:nvSpPr>
          <p:cNvPr id="16" name="Google Shape;212;p39">
            <a:extLst>
              <a:ext uri="{FF2B5EF4-FFF2-40B4-BE49-F238E27FC236}">
                <a16:creationId xmlns:a16="http://schemas.microsoft.com/office/drawing/2014/main" id="{364902F8-12A5-5F3D-5BE7-E9E9D42B290E}"/>
              </a:ext>
            </a:extLst>
          </p:cNvPr>
          <p:cNvSpPr txBox="1">
            <a:spLocks noGrp="1"/>
          </p:cNvSpPr>
          <p:nvPr/>
        </p:nvSpPr>
        <p:spPr>
          <a:xfrm>
            <a:off x="1848042" y="3672644"/>
            <a:ext cx="2805783"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17" name="Google Shape;213;p39">
            <a:extLst>
              <a:ext uri="{FF2B5EF4-FFF2-40B4-BE49-F238E27FC236}">
                <a16:creationId xmlns:a16="http://schemas.microsoft.com/office/drawing/2014/main" id="{0AA13BEB-6700-C473-FEF9-1F7A3669F089}"/>
              </a:ext>
            </a:extLst>
          </p:cNvPr>
          <p:cNvSpPr txBox="1">
            <a:spLocks noGrp="1"/>
          </p:cNvSpPr>
          <p:nvPr/>
        </p:nvSpPr>
        <p:spPr>
          <a:xfrm>
            <a:off x="6908811" y="4101944"/>
            <a:ext cx="3953313"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Concluding Notes</a:t>
            </a:r>
            <a:endParaRPr sz="2400">
              <a:solidFill>
                <a:srgbClr val="003A5D"/>
              </a:solidFill>
              <a:latin typeface="Avenir Next LT Pro Demi" panose="020B0704020202020204" pitchFamily="34" charset="0"/>
            </a:endParaRPr>
          </a:p>
        </p:txBody>
      </p:sp>
      <p:sp>
        <p:nvSpPr>
          <p:cNvPr id="18" name="Google Shape;214;p39">
            <a:extLst>
              <a:ext uri="{FF2B5EF4-FFF2-40B4-BE49-F238E27FC236}">
                <a16:creationId xmlns:a16="http://schemas.microsoft.com/office/drawing/2014/main" id="{B4D074FB-756B-6CE3-8BD6-56BD958A73C4}"/>
              </a:ext>
            </a:extLst>
          </p:cNvPr>
          <p:cNvSpPr txBox="1">
            <a:spLocks noGrp="1"/>
          </p:cNvSpPr>
          <p:nvPr/>
        </p:nvSpPr>
        <p:spPr>
          <a:xfrm>
            <a:off x="6984357" y="4510523"/>
            <a:ext cx="39533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400">
                <a:solidFill>
                  <a:schemeClr val="bg1">
                    <a:lumMod val="50000"/>
                  </a:schemeClr>
                </a:solidFill>
                <a:latin typeface="Avenir Next LT Pro"/>
              </a:rPr>
              <a:t>Model Summary. </a:t>
            </a:r>
          </a:p>
        </p:txBody>
      </p:sp>
      <p:sp>
        <p:nvSpPr>
          <p:cNvPr id="19" name="Google Shape;215;p39">
            <a:extLst>
              <a:ext uri="{FF2B5EF4-FFF2-40B4-BE49-F238E27FC236}">
                <a16:creationId xmlns:a16="http://schemas.microsoft.com/office/drawing/2014/main" id="{FDB0AF8D-F7EC-D593-22AD-9207FDFCF246}"/>
              </a:ext>
            </a:extLst>
          </p:cNvPr>
          <p:cNvSpPr txBox="1">
            <a:spLocks noGrp="1"/>
          </p:cNvSpPr>
          <p:nvPr/>
        </p:nvSpPr>
        <p:spPr>
          <a:xfrm>
            <a:off x="7768421" y="3667668"/>
            <a:ext cx="2040127"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05</a:t>
            </a:r>
            <a:endParaRPr>
              <a:solidFill>
                <a:schemeClr val="tx1"/>
              </a:solidFill>
            </a:endParaRPr>
          </a:p>
        </p:txBody>
      </p:sp>
    </p:spTree>
    <p:extLst>
      <p:ext uri="{BB962C8B-B14F-4D97-AF65-F5344CB8AC3E}">
        <p14:creationId xmlns:p14="http://schemas.microsoft.com/office/powerpoint/2010/main" val="13351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Preprocessing for Modeling</a:t>
            </a:r>
          </a:p>
        </p:txBody>
      </p:sp>
    </p:spTree>
    <p:extLst>
      <p:ext uri="{BB962C8B-B14F-4D97-AF65-F5344CB8AC3E}">
        <p14:creationId xmlns:p14="http://schemas.microsoft.com/office/powerpoint/2010/main" val="243673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Dropping duplicates</a:t>
            </a:r>
          </a:p>
          <a:p>
            <a:pPr marL="457200" indent="-457200">
              <a:buChar char="•"/>
            </a:pPr>
            <a:r>
              <a:rPr lang="en-US"/>
              <a:t>Dropping missing values</a:t>
            </a:r>
          </a:p>
          <a:p>
            <a:pPr marL="457200" indent="-457200">
              <a:buChar char="•"/>
            </a:pPr>
            <a:r>
              <a:rPr lang="en-US"/>
              <a:t>Subset – </a:t>
            </a:r>
            <a:r>
              <a:rPr lang="en-US" err="1"/>
              <a:t>time_delta</a:t>
            </a:r>
            <a:r>
              <a:rPr lang="en-US"/>
              <a:t> and words in content</a:t>
            </a:r>
          </a:p>
          <a:p>
            <a:pPr marL="457200" indent="-457200">
              <a:buChar char="•"/>
            </a:pPr>
            <a:r>
              <a:rPr lang="en-US"/>
              <a:t>Dropping irrelevant columns</a:t>
            </a:r>
          </a:p>
          <a:p>
            <a:pPr marL="457200" indent="-457200">
              <a:buChar char="•"/>
            </a:pPr>
            <a:r>
              <a:rPr lang="en-US"/>
              <a:t>Correlation heatmap – feature elimination</a:t>
            </a:r>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7639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Outlier Treatment: Outliers clipped at</a:t>
            </a:r>
          </a:p>
          <a:p>
            <a:r>
              <a:rPr lang="en-US" b="1"/>
              <a:t>Q1 – 1.5 IQR and Q3 + 1.5 IQR</a:t>
            </a:r>
            <a:endParaRPr lang="en-US"/>
          </a:p>
          <a:p>
            <a:pPr marL="457200" indent="-457200">
              <a:buChar char="•"/>
            </a:pPr>
            <a:r>
              <a:rPr lang="en-US"/>
              <a:t>Imbalanced scale of features – Log or Standard Scaler?</a:t>
            </a:r>
          </a:p>
          <a:p>
            <a:pPr marL="457200" indent="-457200">
              <a:buChar char="•"/>
            </a:pPr>
            <a:r>
              <a:rPr lang="en-US"/>
              <a:t>Standard scaler adopted</a:t>
            </a:r>
          </a:p>
          <a:p>
            <a:endParaRPr lang="en-US"/>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87766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Modeling</a:t>
            </a:r>
          </a:p>
        </p:txBody>
      </p:sp>
    </p:spTree>
    <p:extLst>
      <p:ext uri="{BB962C8B-B14F-4D97-AF65-F5344CB8AC3E}">
        <p14:creationId xmlns:p14="http://schemas.microsoft.com/office/powerpoint/2010/main" val="223777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1928215" y="-20985"/>
            <a:ext cx="12319747"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2800"/>
              <a:t>Stats library – Logit regression with all features</a:t>
            </a:r>
          </a:p>
        </p:txBody>
      </p:sp>
      <p:pic>
        <p:nvPicPr>
          <p:cNvPr id="2" name="Picture 1"/>
          <p:cNvPicPr>
            <a:picLocks noChangeAspect="1"/>
          </p:cNvPicPr>
          <p:nvPr/>
        </p:nvPicPr>
        <p:blipFill>
          <a:blip r:embed="rId2"/>
          <a:stretch>
            <a:fillRect/>
          </a:stretch>
        </p:blipFill>
        <p:spPr>
          <a:xfrm>
            <a:off x="1438522" y="1550496"/>
            <a:ext cx="8985739" cy="3447480"/>
          </a:xfrm>
          <a:prstGeom prst="rect">
            <a:avLst/>
          </a:prstGeom>
        </p:spPr>
      </p:pic>
    </p:spTree>
    <p:extLst>
      <p:ext uri="{BB962C8B-B14F-4D97-AF65-F5344CB8AC3E}">
        <p14:creationId xmlns:p14="http://schemas.microsoft.com/office/powerpoint/2010/main" val="12407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261669" y="72296"/>
            <a:ext cx="12447494"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3200"/>
              <a:t>Stats library – Logit regression with only significant features</a:t>
            </a:r>
          </a:p>
        </p:txBody>
      </p:sp>
      <p:pic>
        <p:nvPicPr>
          <p:cNvPr id="6" name="Picture 5"/>
          <p:cNvPicPr>
            <a:picLocks noChangeAspect="1"/>
          </p:cNvPicPr>
          <p:nvPr/>
        </p:nvPicPr>
        <p:blipFill>
          <a:blip r:embed="rId3"/>
          <a:stretch>
            <a:fillRect/>
          </a:stretch>
        </p:blipFill>
        <p:spPr>
          <a:xfrm>
            <a:off x="911429" y="1327829"/>
            <a:ext cx="10199641" cy="3534086"/>
          </a:xfrm>
          <a:prstGeom prst="rect">
            <a:avLst/>
          </a:prstGeom>
        </p:spPr>
      </p:pic>
    </p:spTree>
    <p:extLst>
      <p:ext uri="{BB962C8B-B14F-4D97-AF65-F5344CB8AC3E}">
        <p14:creationId xmlns:p14="http://schemas.microsoft.com/office/powerpoint/2010/main" val="194831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230702" y="-5751"/>
            <a:ext cx="9716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Arial"/>
                <a:ea typeface="+mj-ea"/>
                <a:cs typeface="Arial"/>
              </a:rPr>
              <a:t>Logit Regression with </a:t>
            </a:r>
            <a:r>
              <a:rPr lang="en-US" sz="4000" b="1" err="1">
                <a:latin typeface="Arial"/>
                <a:ea typeface="+mj-ea"/>
                <a:cs typeface="Arial"/>
              </a:rPr>
              <a:t>Sklearn</a:t>
            </a:r>
            <a:r>
              <a:rPr lang="en-US" sz="4000" b="1">
                <a:latin typeface="Arial"/>
                <a:ea typeface="+mj-ea"/>
                <a:cs typeface="Arial"/>
              </a:rPr>
              <a:t> Library</a:t>
            </a:r>
            <a:endParaRPr lang="en-US" err="1"/>
          </a:p>
        </p:txBody>
      </p:sp>
      <p:pic>
        <p:nvPicPr>
          <p:cNvPr id="7" name="Picture 7" descr="A picture containing text, scoreboard, black, meter&#10;&#10;Description automatically generated">
            <a:extLst>
              <a:ext uri="{FF2B5EF4-FFF2-40B4-BE49-F238E27FC236}">
                <a16:creationId xmlns:a16="http://schemas.microsoft.com/office/drawing/2014/main" id="{895A971C-0793-779C-8AE7-567045E6ED8A}"/>
              </a:ext>
            </a:extLst>
          </p:cNvPr>
          <p:cNvPicPr>
            <a:picLocks noChangeAspect="1"/>
          </p:cNvPicPr>
          <p:nvPr/>
        </p:nvPicPr>
        <p:blipFill>
          <a:blip r:embed="rId2"/>
          <a:stretch>
            <a:fillRect/>
          </a:stretch>
        </p:blipFill>
        <p:spPr>
          <a:xfrm>
            <a:off x="123646" y="1409066"/>
            <a:ext cx="5345503" cy="3062206"/>
          </a:xfrm>
          <a:prstGeom prst="rect">
            <a:avLst/>
          </a:prstGeom>
        </p:spPr>
      </p:pic>
      <p:pic>
        <p:nvPicPr>
          <p:cNvPr id="8" name="Picture 8" descr="Chart&#10;&#10;Description automatically generated">
            <a:extLst>
              <a:ext uri="{FF2B5EF4-FFF2-40B4-BE49-F238E27FC236}">
                <a16:creationId xmlns:a16="http://schemas.microsoft.com/office/drawing/2014/main" id="{B1DA4A62-3B1C-B6ED-2DA9-77AA5473764A}"/>
              </a:ext>
            </a:extLst>
          </p:cNvPr>
          <p:cNvPicPr>
            <a:picLocks noChangeAspect="1"/>
          </p:cNvPicPr>
          <p:nvPr/>
        </p:nvPicPr>
        <p:blipFill>
          <a:blip r:embed="rId3"/>
          <a:stretch>
            <a:fillRect/>
          </a:stretch>
        </p:blipFill>
        <p:spPr>
          <a:xfrm>
            <a:off x="5457646" y="784230"/>
            <a:ext cx="6740105" cy="4441275"/>
          </a:xfrm>
          <a:prstGeom prst="rect">
            <a:avLst/>
          </a:prstGeom>
        </p:spPr>
      </p:pic>
    </p:spTree>
    <p:extLst>
      <p:ext uri="{BB962C8B-B14F-4D97-AF65-F5344CB8AC3E}">
        <p14:creationId xmlns:p14="http://schemas.microsoft.com/office/powerpoint/2010/main" val="2215708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pic>
        <p:nvPicPr>
          <p:cNvPr id="2" name="Picture 2" descr="Chart, line chart&#10;&#10;Description automatically generated">
            <a:extLst>
              <a:ext uri="{FF2B5EF4-FFF2-40B4-BE49-F238E27FC236}">
                <a16:creationId xmlns:a16="http://schemas.microsoft.com/office/drawing/2014/main" id="{C05955D4-43EF-233C-6BAC-F663D1994D4E}"/>
              </a:ext>
            </a:extLst>
          </p:cNvPr>
          <p:cNvPicPr>
            <a:picLocks noChangeAspect="1"/>
          </p:cNvPicPr>
          <p:nvPr/>
        </p:nvPicPr>
        <p:blipFill>
          <a:blip r:embed="rId2"/>
          <a:stretch>
            <a:fillRect/>
          </a:stretch>
        </p:blipFill>
        <p:spPr>
          <a:xfrm>
            <a:off x="3243533" y="649337"/>
            <a:ext cx="7674633" cy="4797325"/>
          </a:xfrm>
          <a:prstGeom prst="rect">
            <a:avLst/>
          </a:prstGeom>
        </p:spPr>
      </p:pic>
      <p:sp>
        <p:nvSpPr>
          <p:cNvPr id="3" name="TextBox 2">
            <a:extLst>
              <a:ext uri="{FF2B5EF4-FFF2-40B4-BE49-F238E27FC236}">
                <a16:creationId xmlns:a16="http://schemas.microsoft.com/office/drawing/2014/main" id="{E587B0B9-1E0A-72A3-3C9C-3657E8B8D3DB}"/>
              </a:ext>
            </a:extLst>
          </p:cNvPr>
          <p:cNvSpPr txBox="1"/>
          <p:nvPr/>
        </p:nvSpPr>
        <p:spPr>
          <a:xfrm>
            <a:off x="511834" y="203583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rial"/>
                <a:ea typeface="+mj-ea"/>
                <a:cs typeface="Arial"/>
              </a:rPr>
              <a:t>Choosing K value</a:t>
            </a:r>
            <a:endParaRPr lang="en-US"/>
          </a:p>
        </p:txBody>
      </p:sp>
    </p:spTree>
    <p:extLst>
      <p:ext uri="{BB962C8B-B14F-4D97-AF65-F5344CB8AC3E}">
        <p14:creationId xmlns:p14="http://schemas.microsoft.com/office/powerpoint/2010/main" val="19283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sp>
        <p:nvSpPr>
          <p:cNvPr id="3" name="TextBox 2">
            <a:extLst>
              <a:ext uri="{FF2B5EF4-FFF2-40B4-BE49-F238E27FC236}">
                <a16:creationId xmlns:a16="http://schemas.microsoft.com/office/drawing/2014/main" id="{E587B0B9-1E0A-72A3-3C9C-3657E8B8D3DB}"/>
              </a:ext>
            </a:extLst>
          </p:cNvPr>
          <p:cNvSpPr txBox="1"/>
          <p:nvPr/>
        </p:nvSpPr>
        <p:spPr>
          <a:xfrm>
            <a:off x="1072551" y="249590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rial"/>
                <a:ea typeface="+mj-ea"/>
                <a:cs typeface="Arial"/>
              </a:rPr>
              <a:t>K = 14</a:t>
            </a:r>
            <a:endParaRPr lang="en-US" sz="4000" b="1">
              <a:latin typeface="Arial"/>
              <a:cs typeface="Arial"/>
            </a:endParaRPr>
          </a:p>
        </p:txBody>
      </p:sp>
      <p:pic>
        <p:nvPicPr>
          <p:cNvPr id="4" name="Picture 5" descr="A picture containing text, meter, device, close&#10;&#10;Description automatically generated">
            <a:extLst>
              <a:ext uri="{FF2B5EF4-FFF2-40B4-BE49-F238E27FC236}">
                <a16:creationId xmlns:a16="http://schemas.microsoft.com/office/drawing/2014/main" id="{5B68C7AC-B249-5327-A02B-978BCC3BB663}"/>
              </a:ext>
            </a:extLst>
          </p:cNvPr>
          <p:cNvPicPr>
            <a:picLocks noChangeAspect="1"/>
          </p:cNvPicPr>
          <p:nvPr/>
        </p:nvPicPr>
        <p:blipFill>
          <a:blip r:embed="rId2"/>
          <a:stretch>
            <a:fillRect/>
          </a:stretch>
        </p:blipFill>
        <p:spPr>
          <a:xfrm>
            <a:off x="3631722" y="872913"/>
            <a:ext cx="7387086" cy="4321418"/>
          </a:xfrm>
          <a:prstGeom prst="rect">
            <a:avLst/>
          </a:prstGeom>
        </p:spPr>
      </p:pic>
    </p:spTree>
    <p:extLst>
      <p:ext uri="{BB962C8B-B14F-4D97-AF65-F5344CB8AC3E}">
        <p14:creationId xmlns:p14="http://schemas.microsoft.com/office/powerpoint/2010/main" val="23217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0259" y="0"/>
            <a:ext cx="10499463" cy="1054250"/>
          </a:xfrm>
        </p:spPr>
        <p:txBody>
          <a:bodyPr/>
          <a:lstStyle/>
          <a:p>
            <a:r>
              <a:rPr lang="en-US"/>
              <a:t>KNN - Confusion Matrix and ROC Curve</a:t>
            </a:r>
          </a:p>
        </p:txBody>
      </p:sp>
      <p:pic>
        <p:nvPicPr>
          <p:cNvPr id="7" name="Picture 7" descr="Chart, treemap chart&#10;&#10;Description automatically generated">
            <a:extLst>
              <a:ext uri="{FF2B5EF4-FFF2-40B4-BE49-F238E27FC236}">
                <a16:creationId xmlns:a16="http://schemas.microsoft.com/office/drawing/2014/main" id="{6A765598-B14D-6CAF-B06E-018DECD04D42}"/>
              </a:ext>
            </a:extLst>
          </p:cNvPr>
          <p:cNvPicPr>
            <a:picLocks noGrp="1" noChangeAspect="1"/>
          </p:cNvPicPr>
          <p:nvPr>
            <p:ph idx="13"/>
          </p:nvPr>
        </p:nvPicPr>
        <p:blipFill>
          <a:blip r:embed="rId2"/>
          <a:stretch>
            <a:fillRect/>
          </a:stretch>
        </p:blipFill>
        <p:spPr>
          <a:xfrm>
            <a:off x="365003" y="1149889"/>
            <a:ext cx="5365992" cy="4222130"/>
          </a:xfrm>
        </p:spPr>
      </p:pic>
      <p:pic>
        <p:nvPicPr>
          <p:cNvPr id="8" name="Picture 8" descr="Chart, line chart&#10;&#10;Description automatically generated">
            <a:extLst>
              <a:ext uri="{FF2B5EF4-FFF2-40B4-BE49-F238E27FC236}">
                <a16:creationId xmlns:a16="http://schemas.microsoft.com/office/drawing/2014/main" id="{D27EF15C-BBE6-D6D9-A452-DDBDB6B2D0D9}"/>
              </a:ext>
            </a:extLst>
          </p:cNvPr>
          <p:cNvPicPr>
            <a:picLocks noChangeAspect="1"/>
          </p:cNvPicPr>
          <p:nvPr/>
        </p:nvPicPr>
        <p:blipFill>
          <a:blip r:embed="rId3"/>
          <a:stretch>
            <a:fillRect/>
          </a:stretch>
        </p:blipFill>
        <p:spPr>
          <a:xfrm>
            <a:off x="6277155" y="1146054"/>
            <a:ext cx="5388633" cy="4235211"/>
          </a:xfrm>
          <a:prstGeom prst="rect">
            <a:avLst/>
          </a:prstGeom>
        </p:spPr>
      </p:pic>
    </p:spTree>
    <p:extLst>
      <p:ext uri="{BB962C8B-B14F-4D97-AF65-F5344CB8AC3E}">
        <p14:creationId xmlns:p14="http://schemas.microsoft.com/office/powerpoint/2010/main" val="36665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360378" y="601090"/>
            <a:ext cx="4599549" cy="2305339"/>
          </a:xfrm>
        </p:spPr>
        <p:txBody>
          <a:bodyPr/>
          <a:lstStyle/>
          <a:p>
            <a:r>
              <a:rPr lang="en-US"/>
              <a:t>Data Background</a:t>
            </a:r>
          </a:p>
        </p:txBody>
      </p:sp>
    </p:spTree>
    <p:extLst>
      <p:ext uri="{BB962C8B-B14F-4D97-AF65-F5344CB8AC3E}">
        <p14:creationId xmlns:p14="http://schemas.microsoft.com/office/powerpoint/2010/main" val="219748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62089" y="1196507"/>
            <a:ext cx="5870024" cy="4074510"/>
          </a:xfrm>
          <a:prstGeom prst="rect">
            <a:avLst/>
          </a:prstGeom>
        </p:spPr>
      </p:pic>
      <p:sp>
        <p:nvSpPr>
          <p:cNvPr id="3" name="Title 2"/>
          <p:cNvSpPr>
            <a:spLocks noGrp="1"/>
          </p:cNvSpPr>
          <p:nvPr>
            <p:ph type="title"/>
          </p:nvPr>
        </p:nvSpPr>
        <p:spPr>
          <a:xfrm>
            <a:off x="4175845" y="0"/>
            <a:ext cx="10499463" cy="1054250"/>
          </a:xfrm>
        </p:spPr>
        <p:txBody>
          <a:bodyPr/>
          <a:lstStyle/>
          <a:p>
            <a:r>
              <a:rPr lang="en-US"/>
              <a:t>Decision Tree</a:t>
            </a:r>
          </a:p>
        </p:txBody>
      </p:sp>
      <p:pic>
        <p:nvPicPr>
          <p:cNvPr id="5" name="Picture 4"/>
          <p:cNvPicPr>
            <a:picLocks noChangeAspect="1"/>
          </p:cNvPicPr>
          <p:nvPr/>
        </p:nvPicPr>
        <p:blipFill>
          <a:blip r:embed="rId3"/>
          <a:stretch>
            <a:fillRect/>
          </a:stretch>
        </p:blipFill>
        <p:spPr>
          <a:xfrm>
            <a:off x="6454589" y="1196508"/>
            <a:ext cx="5414682" cy="4108616"/>
          </a:xfrm>
          <a:prstGeom prst="rect">
            <a:avLst/>
          </a:prstGeom>
        </p:spPr>
      </p:pic>
    </p:spTree>
    <p:extLst>
      <p:ext uri="{BB962C8B-B14F-4D97-AF65-F5344CB8AC3E}">
        <p14:creationId xmlns:p14="http://schemas.microsoft.com/office/powerpoint/2010/main" val="534712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067" y="180887"/>
            <a:ext cx="10499463" cy="1054250"/>
          </a:xfrm>
        </p:spPr>
        <p:txBody>
          <a:bodyPr/>
          <a:lstStyle/>
          <a:p>
            <a:r>
              <a:rPr lang="en-US"/>
              <a:t> </a:t>
            </a:r>
          </a:p>
        </p:txBody>
      </p:sp>
      <p:pic>
        <p:nvPicPr>
          <p:cNvPr id="6" name="Content Placeholder 5"/>
          <p:cNvPicPr>
            <a:picLocks noGrp="1" noChangeAspect="1"/>
          </p:cNvPicPr>
          <p:nvPr>
            <p:ph idx="13"/>
          </p:nvPr>
        </p:nvPicPr>
        <p:blipFill>
          <a:blip r:embed="rId2"/>
          <a:stretch>
            <a:fillRect/>
          </a:stretch>
        </p:blipFill>
        <p:spPr>
          <a:xfrm>
            <a:off x="481218" y="1091702"/>
            <a:ext cx="4858872" cy="4384869"/>
          </a:xfrm>
          <a:prstGeom prst="rect">
            <a:avLst/>
          </a:prstGeom>
        </p:spPr>
      </p:pic>
      <p:sp>
        <p:nvSpPr>
          <p:cNvPr id="7" name="Title 2"/>
          <p:cNvSpPr txBox="1">
            <a:spLocks/>
          </p:cNvSpPr>
          <p:nvPr/>
        </p:nvSpPr>
        <p:spPr>
          <a:xfrm>
            <a:off x="2056350" y="-135076"/>
            <a:ext cx="10499463"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a:t>Feature Selection and ROC Curve</a:t>
            </a:r>
          </a:p>
        </p:txBody>
      </p:sp>
      <p:pic>
        <p:nvPicPr>
          <p:cNvPr id="8" name="Picture 7"/>
          <p:cNvPicPr>
            <a:picLocks noChangeAspect="1"/>
          </p:cNvPicPr>
          <p:nvPr/>
        </p:nvPicPr>
        <p:blipFill>
          <a:blip r:embed="rId3"/>
          <a:stretch>
            <a:fillRect/>
          </a:stretch>
        </p:blipFill>
        <p:spPr>
          <a:xfrm>
            <a:off x="5804647" y="976684"/>
            <a:ext cx="5796950" cy="4499887"/>
          </a:xfrm>
          <a:prstGeom prst="rect">
            <a:avLst/>
          </a:prstGeom>
        </p:spPr>
      </p:pic>
    </p:spTree>
    <p:extLst>
      <p:ext uri="{BB962C8B-B14F-4D97-AF65-F5344CB8AC3E}">
        <p14:creationId xmlns:p14="http://schemas.microsoft.com/office/powerpoint/2010/main" val="1952701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217314" y="1546640"/>
            <a:ext cx="5362015" cy="3369054"/>
          </a:xfrm>
          <a:prstGeom prst="rect">
            <a:avLst/>
          </a:prstGeom>
        </p:spPr>
      </p:pic>
      <p:sp>
        <p:nvSpPr>
          <p:cNvPr id="3" name="Title 2"/>
          <p:cNvSpPr>
            <a:spLocks noGrp="1"/>
          </p:cNvSpPr>
          <p:nvPr>
            <p:ph type="title"/>
          </p:nvPr>
        </p:nvSpPr>
        <p:spPr>
          <a:xfrm>
            <a:off x="1062724" y="114146"/>
            <a:ext cx="10499463" cy="1054250"/>
          </a:xfrm>
        </p:spPr>
        <p:txBody>
          <a:bodyPr>
            <a:normAutofit fontScale="90000"/>
          </a:bodyPr>
          <a:lstStyle/>
          <a:p>
            <a:r>
              <a:rPr lang="en-US"/>
              <a:t>Pruning Decision Tree with features selection</a:t>
            </a:r>
          </a:p>
        </p:txBody>
      </p:sp>
    </p:spTree>
    <p:extLst>
      <p:ext uri="{BB962C8B-B14F-4D97-AF65-F5344CB8AC3E}">
        <p14:creationId xmlns:p14="http://schemas.microsoft.com/office/powerpoint/2010/main" val="311665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55031" y="1557867"/>
            <a:ext cx="5400988" cy="3460377"/>
          </a:xfrm>
          <a:prstGeom prst="rect">
            <a:avLst/>
          </a:prstGeom>
        </p:spPr>
      </p:pic>
      <p:sp>
        <p:nvSpPr>
          <p:cNvPr id="3" name="Title 2"/>
          <p:cNvSpPr>
            <a:spLocks noGrp="1"/>
          </p:cNvSpPr>
          <p:nvPr>
            <p:ph type="title"/>
          </p:nvPr>
        </p:nvSpPr>
        <p:spPr>
          <a:xfrm>
            <a:off x="3657583" y="5247"/>
            <a:ext cx="10499463" cy="1054250"/>
          </a:xfrm>
        </p:spPr>
        <p:txBody>
          <a:bodyPr/>
          <a:lstStyle/>
          <a:p>
            <a:r>
              <a:rPr lang="en-US"/>
              <a:t>Random Forest</a:t>
            </a:r>
          </a:p>
        </p:txBody>
      </p:sp>
      <p:pic>
        <p:nvPicPr>
          <p:cNvPr id="5" name="Picture 4"/>
          <p:cNvPicPr>
            <a:picLocks noChangeAspect="1"/>
          </p:cNvPicPr>
          <p:nvPr/>
        </p:nvPicPr>
        <p:blipFill>
          <a:blip r:embed="rId3"/>
          <a:stretch>
            <a:fillRect/>
          </a:stretch>
        </p:blipFill>
        <p:spPr>
          <a:xfrm>
            <a:off x="6372552" y="1557866"/>
            <a:ext cx="5450541" cy="3460377"/>
          </a:xfrm>
          <a:prstGeom prst="rect">
            <a:avLst/>
          </a:prstGeom>
        </p:spPr>
      </p:pic>
    </p:spTree>
    <p:extLst>
      <p:ext uri="{BB962C8B-B14F-4D97-AF65-F5344CB8AC3E}">
        <p14:creationId xmlns:p14="http://schemas.microsoft.com/office/powerpoint/2010/main" val="27323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7465" y="0"/>
            <a:ext cx="10499463" cy="1054250"/>
          </a:xfrm>
        </p:spPr>
        <p:txBody>
          <a:bodyPr/>
          <a:lstStyle/>
          <a:p>
            <a:r>
              <a:rPr lang="en-US"/>
              <a:t>SVC</a:t>
            </a:r>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2490" y="1188730"/>
            <a:ext cx="5972805" cy="36699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09" y="1054250"/>
            <a:ext cx="4735369" cy="3669911"/>
          </a:xfrm>
          <a:prstGeom prst="rect">
            <a:avLst/>
          </a:prstGeom>
        </p:spPr>
      </p:pic>
    </p:spTree>
    <p:extLst>
      <p:ext uri="{BB962C8B-B14F-4D97-AF65-F5344CB8AC3E}">
        <p14:creationId xmlns:p14="http://schemas.microsoft.com/office/powerpoint/2010/main" val="385983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55443" y="1074973"/>
            <a:ext cx="5494289" cy="4081916"/>
          </a:xfrm>
        </p:spPr>
      </p:pic>
      <p:sp>
        <p:nvSpPr>
          <p:cNvPr id="3" name="Title 2"/>
          <p:cNvSpPr>
            <a:spLocks noGrp="1"/>
          </p:cNvSpPr>
          <p:nvPr>
            <p:ph type="title"/>
          </p:nvPr>
        </p:nvSpPr>
        <p:spPr>
          <a:xfrm>
            <a:off x="3458151" y="4638"/>
            <a:ext cx="10499463" cy="1054250"/>
          </a:xfrm>
        </p:spPr>
        <p:txBody>
          <a:bodyPr/>
          <a:lstStyle/>
          <a:p>
            <a:r>
              <a:rPr lang="en-US"/>
              <a:t>ROC curve for SVC</a:t>
            </a:r>
          </a:p>
        </p:txBody>
      </p:sp>
    </p:spTree>
    <p:extLst>
      <p:ext uri="{BB962C8B-B14F-4D97-AF65-F5344CB8AC3E}">
        <p14:creationId xmlns:p14="http://schemas.microsoft.com/office/powerpoint/2010/main" val="3173050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3603904"/>
          </a:xfrm>
        </p:spPr>
        <p:txBody>
          <a:bodyPr vert="horz" lIns="91440" tIns="45720" rIns="91440" bIns="45720" rtlCol="0" anchor="t">
            <a:normAutofit/>
          </a:bodyPr>
          <a:lstStyle/>
          <a:p>
            <a:pPr marL="457200" indent="-457200">
              <a:buFont typeface="Arial" panose="020B0604020202020204" pitchFamily="34" charset="0"/>
              <a:buChar char="•"/>
            </a:pPr>
            <a:r>
              <a:rPr lang="en-US"/>
              <a:t>Publishing article on Weekend – Higher shares</a:t>
            </a:r>
          </a:p>
          <a:p>
            <a:pPr marL="457200" indent="-457200">
              <a:buFont typeface="Arial" panose="020B0604020202020204" pitchFamily="34" charset="0"/>
              <a:buChar char="•"/>
            </a:pPr>
            <a:r>
              <a:rPr lang="en-US"/>
              <a:t>Publishing in Social Media and technology – Higher Shares</a:t>
            </a:r>
          </a:p>
          <a:p>
            <a:pPr marL="457200" indent="-457200">
              <a:buFont typeface="Arial" panose="020B0604020202020204" pitchFamily="34" charset="0"/>
              <a:buChar char="•"/>
            </a:pPr>
            <a:r>
              <a:rPr lang="en-US"/>
              <a:t>Balancing personal opinions with facts – Higher Shares</a:t>
            </a:r>
          </a:p>
          <a:p>
            <a:pPr marL="457200" indent="-457200">
              <a:buFont typeface="Arial" panose="020B0604020202020204" pitchFamily="34" charset="0"/>
              <a:buChar char="•"/>
            </a:pPr>
            <a:r>
              <a:rPr lang="en-US"/>
              <a:t>Remaining neutral towards Content – Higher Shares</a:t>
            </a:r>
          </a:p>
          <a:p>
            <a:pPr marL="457200" indent="-457200">
              <a:buFont typeface="Arial" panose="020B0604020202020204" pitchFamily="34" charset="0"/>
              <a:buChar char="•"/>
            </a:pPr>
            <a:r>
              <a:rPr lang="en-US"/>
              <a:t>Number of Words in title to be between 10 – 18, not too long; not too short. </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3" name="Title 2"/>
          <p:cNvSpPr>
            <a:spLocks noGrp="1"/>
          </p:cNvSpPr>
          <p:nvPr>
            <p:ph type="title"/>
          </p:nvPr>
        </p:nvSpPr>
        <p:spPr>
          <a:xfrm>
            <a:off x="4005023" y="111833"/>
            <a:ext cx="4468468" cy="1054250"/>
          </a:xfrm>
        </p:spPr>
        <p:txBody>
          <a:bodyPr>
            <a:normAutofit/>
          </a:bodyPr>
          <a:lstStyle/>
          <a:p>
            <a:r>
              <a:rPr lang="en-US"/>
              <a:t>EDA Conclusions</a:t>
            </a:r>
          </a:p>
        </p:txBody>
      </p:sp>
    </p:spTree>
    <p:extLst>
      <p:ext uri="{BB962C8B-B14F-4D97-AF65-F5344CB8AC3E}">
        <p14:creationId xmlns:p14="http://schemas.microsoft.com/office/powerpoint/2010/main" val="4194873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2266810"/>
          </a:xfrm>
        </p:spPr>
        <p:txBody>
          <a:bodyPr vert="horz" lIns="91440" tIns="45720" rIns="91440" bIns="45720" rtlCol="0" anchor="t">
            <a:normAutofit/>
          </a:bodyPr>
          <a:lstStyle/>
          <a:p>
            <a:pPr marL="457200" indent="-457200">
              <a:buFont typeface="Arial" panose="020B0604020202020204" pitchFamily="34" charset="0"/>
              <a:buChar char="•"/>
            </a:pPr>
            <a:r>
              <a:rPr lang="en-US"/>
              <a:t>Random Forest gave the best results out of all the models in terms of accuracy.</a:t>
            </a:r>
          </a:p>
          <a:p>
            <a:pPr marL="457200" indent="-457200">
              <a:buFont typeface="Arial" panose="020B0604020202020204" pitchFamily="34" charset="0"/>
              <a:buChar char="•"/>
            </a:pPr>
            <a:r>
              <a:rPr lang="en-US"/>
              <a:t>The AUC for Random Forest was also the highest – 0.71, 21% greater than chance.</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3" name="Title 2"/>
          <p:cNvSpPr>
            <a:spLocks noGrp="1"/>
          </p:cNvSpPr>
          <p:nvPr>
            <p:ph type="title"/>
          </p:nvPr>
        </p:nvSpPr>
        <p:spPr>
          <a:xfrm>
            <a:off x="4005023" y="111833"/>
            <a:ext cx="4468468" cy="1054250"/>
          </a:xfrm>
        </p:spPr>
        <p:txBody>
          <a:bodyPr>
            <a:normAutofit fontScale="90000"/>
          </a:bodyPr>
          <a:lstStyle/>
          <a:p>
            <a:r>
              <a:rPr lang="en-US"/>
              <a:t>Model Conclusions</a:t>
            </a:r>
          </a:p>
        </p:txBody>
      </p:sp>
      <p:pic>
        <p:nvPicPr>
          <p:cNvPr id="8" name="Picture 7"/>
          <p:cNvPicPr>
            <a:picLocks noChangeAspect="1"/>
          </p:cNvPicPr>
          <p:nvPr/>
        </p:nvPicPr>
        <p:blipFill>
          <a:blip r:embed="rId2"/>
          <a:stretch>
            <a:fillRect/>
          </a:stretch>
        </p:blipFill>
        <p:spPr>
          <a:xfrm>
            <a:off x="615081" y="3131139"/>
            <a:ext cx="11083775" cy="1681861"/>
          </a:xfrm>
          <a:prstGeom prst="rect">
            <a:avLst/>
          </a:prstGeom>
        </p:spPr>
      </p:pic>
    </p:spTree>
    <p:extLst>
      <p:ext uri="{BB962C8B-B14F-4D97-AF65-F5344CB8AC3E}">
        <p14:creationId xmlns:p14="http://schemas.microsoft.com/office/powerpoint/2010/main" val="296106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ADF06-300E-438F-8A8E-B8A2ADBDA5F6}"/>
              </a:ext>
            </a:extLst>
          </p:cNvPr>
          <p:cNvSpPr>
            <a:spLocks noGrp="1"/>
          </p:cNvSpPr>
          <p:nvPr>
            <p:ph idx="13"/>
          </p:nvPr>
        </p:nvSpPr>
        <p:spPr/>
        <p:txBody>
          <a:bodyPr vert="horz" lIns="91440" tIns="45720" rIns="91440" bIns="45720" rtlCol="0" anchor="t">
            <a:normAutofit fontScale="85000" lnSpcReduction="20000"/>
          </a:bodyPr>
          <a:lstStyle/>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What</a:t>
            </a:r>
            <a:r>
              <a:rPr lang="en-US" b="0" i="0" u="none" strike="noStrike">
                <a:solidFill>
                  <a:srgbClr val="000000"/>
                </a:solidFill>
                <a:effectLst/>
                <a:latin typeface="Avenir Next LT Pro"/>
              </a:rPr>
              <a:t> – </a:t>
            </a:r>
            <a:r>
              <a:rPr lang="en-US" b="0" i="0">
                <a:solidFill>
                  <a:srgbClr val="302C3E"/>
                </a:solidFill>
                <a:effectLst/>
                <a:latin typeface="Avenir Next LT Pro"/>
              </a:rPr>
              <a:t>​</a:t>
            </a:r>
            <a:r>
              <a:rPr lang="en-US">
                <a:solidFill>
                  <a:srgbClr val="302C3E"/>
                </a:solidFill>
                <a:latin typeface="Avenir Next LT Pro"/>
              </a:rPr>
              <a:t>News Articles data from Mashable Blog site</a:t>
            </a:r>
            <a:endParaRPr lang="en-US" err="1">
              <a:solidFill>
                <a:srgbClr val="302C3E"/>
              </a:solidFill>
              <a:latin typeface="Avenir Next LT Pro"/>
            </a:endParaRPr>
          </a:p>
          <a:p>
            <a:r>
              <a:rPr lang="en-US" b="0" i="0">
                <a:solidFill>
                  <a:srgbClr val="302C3E"/>
                </a:solidFill>
                <a:effectLst/>
                <a:latin typeface="Avenir Next LT Pro"/>
              </a:rPr>
              <a:t>​</a:t>
            </a:r>
          </a:p>
          <a:p>
            <a:pPr fontAlgn="base">
              <a:buFont typeface="Arial" panose="020B0604020202020204" pitchFamily="34" charset="0"/>
              <a:buChar char="•"/>
            </a:pPr>
            <a:r>
              <a:rPr lang="en-US">
                <a:solidFill>
                  <a:srgbClr val="AC9E6E"/>
                </a:solidFill>
                <a:latin typeface="Avenir Next LT Pro"/>
              </a:rPr>
              <a:t> How Many</a:t>
            </a:r>
            <a:r>
              <a:rPr lang="en-US">
                <a:solidFill>
                  <a:srgbClr val="000000"/>
                </a:solidFill>
                <a:latin typeface="Avenir Next LT Pro"/>
              </a:rPr>
              <a:t> </a:t>
            </a:r>
            <a:r>
              <a:rPr lang="en-US" b="0" i="0" u="none" strike="noStrike">
                <a:solidFill>
                  <a:srgbClr val="000000"/>
                </a:solidFill>
                <a:effectLst/>
                <a:latin typeface="Avenir Next LT Pro"/>
              </a:rPr>
              <a:t>– </a:t>
            </a:r>
            <a:r>
              <a:rPr lang="en-US">
                <a:solidFill>
                  <a:srgbClr val="000000"/>
                </a:solidFill>
                <a:latin typeface="Avenir Next LT Pro"/>
              </a:rPr>
              <a:t>39,000+</a:t>
            </a:r>
            <a:r>
              <a:rPr lang="en-US" b="0" i="0" u="none" strike="noStrike">
                <a:solidFill>
                  <a:srgbClr val="000000"/>
                </a:solidFill>
                <a:effectLst/>
                <a:latin typeface="Avenir Next LT Pro"/>
              </a:rPr>
              <a:t> </a:t>
            </a:r>
            <a:r>
              <a:rPr lang="en-US">
                <a:solidFill>
                  <a:srgbClr val="000000"/>
                </a:solidFill>
                <a:latin typeface="Avenir Next LT Pro"/>
              </a:rPr>
              <a:t>Articles </a:t>
            </a:r>
            <a:r>
              <a:rPr lang="en-US" b="0" i="0" u="none" strike="noStrike">
                <a:solidFill>
                  <a:srgbClr val="000000"/>
                </a:solidFill>
                <a:effectLst/>
                <a:latin typeface="Avenir Next LT Pro"/>
              </a:rPr>
              <a:t>&amp; </a:t>
            </a:r>
            <a:r>
              <a:rPr lang="en-US">
                <a:solidFill>
                  <a:srgbClr val="000000"/>
                </a:solidFill>
                <a:latin typeface="Avenir Next LT Pro"/>
              </a:rPr>
              <a:t>61</a:t>
            </a:r>
            <a:r>
              <a:rPr lang="en-US" b="0" i="0" u="none" strike="noStrike">
                <a:solidFill>
                  <a:srgbClr val="000000"/>
                </a:solidFill>
                <a:effectLst/>
                <a:latin typeface="Avenir Next LT Pro"/>
              </a:rPr>
              <a:t> </a:t>
            </a:r>
            <a:r>
              <a:rPr lang="en-US">
                <a:solidFill>
                  <a:srgbClr val="000000"/>
                </a:solidFill>
                <a:latin typeface="Avenir Next LT Pro"/>
              </a:rPr>
              <a:t>features</a:t>
            </a:r>
            <a:endParaRPr lang="en-US" b="0" i="0">
              <a:solidFill>
                <a:srgbClr val="302C3E"/>
              </a:solidFill>
              <a:effectLst/>
              <a:latin typeface="Avenir Next LT Pro"/>
            </a:endParaRPr>
          </a:p>
          <a:p>
            <a:pPr algn="l" rtl="0" fontAlgn="base"/>
            <a:r>
              <a:rPr lang="en-US" b="0" i="0">
                <a:solidFill>
                  <a:srgbClr val="302C3E"/>
                </a:solidFill>
                <a:effectLst/>
                <a:latin typeface="Avenir Next LT Pro" panose="020B0504020202020204" pitchFamily="34" charset="0"/>
              </a:rPr>
              <a:t>​</a:t>
            </a:r>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When</a:t>
            </a:r>
            <a:r>
              <a:rPr lang="en-US" b="0" i="0" u="none" strike="noStrike">
                <a:solidFill>
                  <a:srgbClr val="000000"/>
                </a:solidFill>
                <a:effectLst/>
                <a:latin typeface="Avenir Next LT Pro"/>
              </a:rPr>
              <a:t> – </a:t>
            </a:r>
            <a:r>
              <a:rPr lang="en-US">
                <a:solidFill>
                  <a:srgbClr val="000000"/>
                </a:solidFill>
                <a:latin typeface="Avenir Next LT Pro"/>
              </a:rPr>
              <a:t>January 7, 2013 – January 7, 2015</a:t>
            </a:r>
            <a:endParaRPr lang="en-US" b="0" i="0">
              <a:solidFill>
                <a:srgbClr val="302C3E"/>
              </a:solidFill>
              <a:effectLst/>
              <a:latin typeface="Avenir Next LT Pro"/>
            </a:endParaRPr>
          </a:p>
          <a:p>
            <a:endParaRPr lang="en-US">
              <a:solidFill>
                <a:srgbClr val="000000"/>
              </a:solidFill>
              <a:latin typeface="Avenir Next LT Pro"/>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Where</a:t>
            </a:r>
            <a:r>
              <a:rPr lang="en-US" b="0" i="0" u="none" strike="noStrike">
                <a:solidFill>
                  <a:srgbClr val="000000"/>
                </a:solidFill>
                <a:effectLst/>
                <a:latin typeface="Avenir Next LT Pro"/>
              </a:rPr>
              <a:t> – </a:t>
            </a:r>
            <a:r>
              <a:rPr lang="en-US">
                <a:solidFill>
                  <a:srgbClr val="000000"/>
                </a:solidFill>
                <a:latin typeface="Avenir Next LT Pro"/>
              </a:rPr>
              <a:t>Obtained from UCI Machine Learning Repository</a:t>
            </a:r>
            <a:endParaRPr lang="en-US" b="0" i="0" err="1">
              <a:solidFill>
                <a:srgbClr val="302C3E"/>
              </a:solidFill>
              <a:effectLst/>
              <a:latin typeface="Avenir Next LT Pro"/>
            </a:endParaRPr>
          </a:p>
          <a:p>
            <a:pPr algn="l" rtl="0" fontAlgn="base"/>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Why</a:t>
            </a:r>
            <a:r>
              <a:rPr lang="en-US" b="0" i="0" u="none" strike="noStrike">
                <a:solidFill>
                  <a:srgbClr val="000000"/>
                </a:solidFill>
                <a:effectLst/>
                <a:latin typeface="Avenir Next LT Pro"/>
              </a:rPr>
              <a:t> – </a:t>
            </a:r>
            <a:r>
              <a:rPr lang="en-US">
                <a:solidFill>
                  <a:srgbClr val="000000"/>
                </a:solidFill>
                <a:latin typeface="Avenir Next LT Pro"/>
              </a:rPr>
              <a:t>To classify an article as popular or unpopular </a:t>
            </a:r>
            <a:r>
              <a:rPr lang="en-US" b="1">
                <a:solidFill>
                  <a:srgbClr val="000000"/>
                </a:solidFill>
                <a:latin typeface="Avenir Next LT Pro"/>
              </a:rPr>
              <a:t>prior </a:t>
            </a:r>
            <a:r>
              <a:rPr lang="en-US">
                <a:solidFill>
                  <a:srgbClr val="000000"/>
                </a:solidFill>
                <a:latin typeface="Avenir Next LT Pro"/>
              </a:rPr>
              <a:t>to publication</a:t>
            </a:r>
            <a:endParaRPr lang="en-US" b="0" i="0">
              <a:solidFill>
                <a:srgbClr val="302C3E"/>
              </a:solidFill>
              <a:effectLst/>
              <a:latin typeface="Avenir Next LT Pro"/>
            </a:endParaRPr>
          </a:p>
          <a:p>
            <a:endParaRPr lang="en-US"/>
          </a:p>
        </p:txBody>
      </p:sp>
      <p:sp>
        <p:nvSpPr>
          <p:cNvPr id="20" name="Google Shape;221;p40">
            <a:extLst>
              <a:ext uri="{FF2B5EF4-FFF2-40B4-BE49-F238E27FC236}">
                <a16:creationId xmlns:a16="http://schemas.microsoft.com/office/drawing/2014/main" id="{20696BC7-94C6-69EB-9549-903B5AA4F2AE}"/>
              </a:ext>
            </a:extLst>
          </p:cNvPr>
          <p:cNvSpPr txBox="1">
            <a:spLocks noGrp="1"/>
          </p:cNvSpPr>
          <p:nvPr/>
        </p:nvSpPr>
        <p:spPr>
          <a:xfrm>
            <a:off x="838200" y="487578"/>
            <a:ext cx="3921300" cy="911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anrope"/>
              <a:buNone/>
              <a:defRPr sz="36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9pPr>
          </a:lstStyle>
          <a:p>
            <a:pPr marL="0" lvl="0" indent="0" algn="l" rtl="0">
              <a:spcBef>
                <a:spcPts val="0"/>
              </a:spcBef>
              <a:spcAft>
                <a:spcPts val="0"/>
              </a:spcAft>
              <a:buNone/>
            </a:pPr>
            <a:r>
              <a:rPr lang="en" sz="4000">
                <a:highlight>
                  <a:srgbClr val="003A5D"/>
                </a:highlight>
                <a:latin typeface="Avenir Next LT Pro" panose="020B0504020202020204" pitchFamily="34" charset="0"/>
              </a:rPr>
              <a:t>About the Data</a:t>
            </a:r>
            <a:endParaRPr sz="4000">
              <a:highlight>
                <a:srgbClr val="003A5D"/>
              </a:highlight>
              <a:latin typeface="Avenir Next LT Pro" panose="020B0504020202020204" pitchFamily="34" charset="0"/>
            </a:endParaRPr>
          </a:p>
        </p:txBody>
      </p:sp>
    </p:spTree>
    <p:extLst>
      <p:ext uri="{BB962C8B-B14F-4D97-AF65-F5344CB8AC3E}">
        <p14:creationId xmlns:p14="http://schemas.microsoft.com/office/powerpoint/2010/main" val="204239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A93CD-D82D-0F04-1174-AD032A9829F5}"/>
              </a:ext>
            </a:extLst>
          </p:cNvPr>
          <p:cNvSpPr>
            <a:spLocks noGrp="1"/>
          </p:cNvSpPr>
          <p:nvPr>
            <p:ph idx="13"/>
          </p:nvPr>
        </p:nvSpPr>
        <p:spPr/>
        <p:txBody>
          <a:bodyPr vert="horz" lIns="91440" tIns="45720" rIns="91440" bIns="45720" rtlCol="0" anchor="t">
            <a:normAutofit/>
          </a:bodyPr>
          <a:lstStyle/>
          <a:p>
            <a:pPr marL="457200" indent="-457200">
              <a:buChar char="•"/>
            </a:pPr>
            <a:r>
              <a:rPr lang="en-US"/>
              <a:t>Extracted features</a:t>
            </a:r>
          </a:p>
          <a:p>
            <a:pPr marL="457200" indent="-457200">
              <a:buChar char="•"/>
            </a:pPr>
            <a:r>
              <a:rPr lang="en-US"/>
              <a:t>NLP features</a:t>
            </a:r>
          </a:p>
          <a:p>
            <a:pPr marL="457200" indent="-457200">
              <a:buChar char="•"/>
            </a:pPr>
            <a:r>
              <a:rPr lang="en-US"/>
              <a:t>Encodings and decoding</a:t>
            </a:r>
          </a:p>
          <a:p>
            <a:pPr marL="457200" indent="-457200">
              <a:buChar char="•"/>
            </a:pPr>
            <a:r>
              <a:rPr lang="en-US"/>
              <a:t>Mashable dependent features</a:t>
            </a:r>
          </a:p>
          <a:p>
            <a:pPr marL="457200" indent="-457200">
              <a:buChar char="•"/>
            </a:pPr>
            <a:r>
              <a:rPr lang="en-US"/>
              <a:t>Shares convergence</a:t>
            </a:r>
          </a:p>
          <a:p>
            <a:pPr marL="457200" indent="-457200">
              <a:buChar char="•"/>
            </a:pPr>
            <a:endParaRPr lang="en-US"/>
          </a:p>
        </p:txBody>
      </p:sp>
      <p:sp>
        <p:nvSpPr>
          <p:cNvPr id="3" name="Title 2">
            <a:extLst>
              <a:ext uri="{FF2B5EF4-FFF2-40B4-BE49-F238E27FC236}">
                <a16:creationId xmlns:a16="http://schemas.microsoft.com/office/drawing/2014/main" id="{18CE9877-1444-3C83-F2DF-8D447B67E375}"/>
              </a:ext>
            </a:extLst>
          </p:cNvPr>
          <p:cNvSpPr>
            <a:spLocks noGrp="1"/>
          </p:cNvSpPr>
          <p:nvPr>
            <p:ph type="title"/>
          </p:nvPr>
        </p:nvSpPr>
        <p:spPr/>
        <p:txBody>
          <a:bodyPr/>
          <a:lstStyle/>
          <a:p>
            <a:r>
              <a:rPr lang="en-US"/>
              <a:t>Understanding the Data</a:t>
            </a:r>
          </a:p>
        </p:txBody>
      </p:sp>
    </p:spTree>
    <p:extLst>
      <p:ext uri="{BB962C8B-B14F-4D97-AF65-F5344CB8AC3E}">
        <p14:creationId xmlns:p14="http://schemas.microsoft.com/office/powerpoint/2010/main" val="245120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chart&#10;&#10;Description automatically generated">
            <a:extLst>
              <a:ext uri="{FF2B5EF4-FFF2-40B4-BE49-F238E27FC236}">
                <a16:creationId xmlns:a16="http://schemas.microsoft.com/office/drawing/2014/main" id="{EEBD665E-D758-5CA7-6FCC-A6B059D55861}"/>
              </a:ext>
            </a:extLst>
          </p:cNvPr>
          <p:cNvPicPr>
            <a:picLocks noChangeAspect="1"/>
          </p:cNvPicPr>
          <p:nvPr/>
        </p:nvPicPr>
        <p:blipFill>
          <a:blip r:embed="rId3"/>
          <a:stretch>
            <a:fillRect/>
          </a:stretch>
        </p:blipFill>
        <p:spPr>
          <a:xfrm>
            <a:off x="1563522" y="744109"/>
            <a:ext cx="8346087"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66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944" y="557958"/>
            <a:ext cx="6957435" cy="2305339"/>
          </a:xfrm>
        </p:spPr>
        <p:txBody>
          <a:bodyPr/>
          <a:lstStyle/>
          <a:p>
            <a:r>
              <a:rPr lang="en-US"/>
              <a:t>Exploratory Data Analysis</a:t>
            </a:r>
          </a:p>
        </p:txBody>
      </p:sp>
    </p:spTree>
    <p:extLst>
      <p:ext uri="{BB962C8B-B14F-4D97-AF65-F5344CB8AC3E}">
        <p14:creationId xmlns:p14="http://schemas.microsoft.com/office/powerpoint/2010/main" val="6040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Digital Content features – Number of Videos and Number of Images</a:t>
            </a:r>
          </a:p>
          <a:p>
            <a:pPr marL="457200" indent="-457200">
              <a:buChar char="•"/>
            </a:pPr>
            <a:r>
              <a:rPr lang="en-US"/>
              <a:t>Distributions</a:t>
            </a:r>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lstStyle/>
          <a:p>
            <a:r>
              <a:rPr lang="en-US"/>
              <a:t>1. Effect of Digital content on popularity</a:t>
            </a:r>
          </a:p>
        </p:txBody>
      </p:sp>
    </p:spTree>
    <p:extLst>
      <p:ext uri="{BB962C8B-B14F-4D97-AF65-F5344CB8AC3E}">
        <p14:creationId xmlns:p14="http://schemas.microsoft.com/office/powerpoint/2010/main" val="65167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23</Notes>
  <HiddenSlides>0</HiddenSlide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1_Office Theme</vt:lpstr>
      <vt:lpstr>Online News Article Popularity Classification</vt:lpstr>
      <vt:lpstr>Background</vt:lpstr>
      <vt:lpstr>PowerPoint Presentation</vt:lpstr>
      <vt:lpstr>Data Background</vt:lpstr>
      <vt:lpstr>PowerPoint Presentation</vt:lpstr>
      <vt:lpstr>Understanding the Data</vt:lpstr>
      <vt:lpstr>PowerPoint Presentation</vt:lpstr>
      <vt:lpstr>Exploratory Data Analysis</vt:lpstr>
      <vt:lpstr>1. Effect of Digital content on popularity</vt:lpstr>
      <vt:lpstr>PowerPoint Presentation</vt:lpstr>
      <vt:lpstr>PowerPoint Presentation</vt:lpstr>
      <vt:lpstr>PowerPoint Presentation</vt:lpstr>
      <vt:lpstr>2. No. Of Words to Popularity </vt:lpstr>
      <vt:lpstr>PowerPoint Presentation</vt:lpstr>
      <vt:lpstr>PowerPoint Presentation</vt:lpstr>
      <vt:lpstr>PowerPoint Presentation</vt:lpstr>
      <vt:lpstr>PowerPoint Presentation</vt:lpstr>
      <vt:lpstr>PowerPoint Presentation</vt:lpstr>
      <vt:lpstr>PowerPoint Presentation</vt:lpstr>
      <vt:lpstr>3. Day of Week effect on Popularity </vt:lpstr>
      <vt:lpstr>PowerPoint Presentation</vt:lpstr>
      <vt:lpstr>PowerPoint Presentation</vt:lpstr>
      <vt:lpstr>4. Data Channel effect on Popularity </vt:lpstr>
      <vt:lpstr>PowerPoint Presentation</vt:lpstr>
      <vt:lpstr>PowerPoint Presentation</vt:lpstr>
      <vt:lpstr>4. Title Sentiment effect on Popularity </vt:lpstr>
      <vt:lpstr>PowerPoint Presentation</vt:lpstr>
      <vt:lpstr>5. Global subjectivity effect on Popularity </vt:lpstr>
      <vt:lpstr>PowerPoint Presentation</vt:lpstr>
      <vt:lpstr>Preprocessing for Modeling</vt:lpstr>
      <vt:lpstr>Pre-processing</vt:lpstr>
      <vt:lpstr>Pre-processing</vt:lpstr>
      <vt:lpstr>Modeling</vt:lpstr>
      <vt:lpstr> </vt:lpstr>
      <vt:lpstr> </vt:lpstr>
      <vt:lpstr>PowerPoint Presentation</vt:lpstr>
      <vt:lpstr>PowerPoint Presentation</vt:lpstr>
      <vt:lpstr>PowerPoint Presentation</vt:lpstr>
      <vt:lpstr>KNN - Confusion Matrix and ROC Curve</vt:lpstr>
      <vt:lpstr>Decision Tree</vt:lpstr>
      <vt:lpstr> </vt:lpstr>
      <vt:lpstr>Pruning Decision Tree with features selection</vt:lpstr>
      <vt:lpstr>Random Forest</vt:lpstr>
      <vt:lpstr>SVC</vt:lpstr>
      <vt:lpstr>ROC curve for SVC</vt:lpstr>
      <vt:lpstr>EDA Conclusions</vt:lpstr>
      <vt:lpstr>Model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revision>1</cp:revision>
  <dcterms:created xsi:type="dcterms:W3CDTF">2020-03-10T16:22:03Z</dcterms:created>
  <dcterms:modified xsi:type="dcterms:W3CDTF">2022-12-12T20:30:58Z</dcterms:modified>
</cp:coreProperties>
</file>